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62" r:id="rId3"/>
    <p:sldId id="266" r:id="rId4"/>
    <p:sldId id="267" r:id="rId5"/>
    <p:sldId id="264" r:id="rId6"/>
  </p:sldIdLst>
  <p:sldSz cx="13004800" cy="9753600"/>
  <p:notesSz cx="6797675" cy="9926638"/>
  <p:embeddedFontLst>
    <p:embeddedFont>
      <p:font typeface="Proxima Nova Light" panose="020B0604020202020204" charset="0"/>
      <p:regular r:id="rId9"/>
      <p:italic r:id="rId10"/>
    </p:embeddedFont>
    <p:embeddedFont>
      <p:font typeface="ProximaNovaExCn-Semibold" panose="02000506030000020004" charset="0"/>
      <p:bold r:id="rId1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95D"/>
    <a:srgbClr val="0099CC"/>
    <a:srgbClr val="41B9BA"/>
    <a:srgbClr val="86D2D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28737" autoAdjust="0"/>
  </p:normalViewPr>
  <p:slideViewPr>
    <p:cSldViewPr snapToGrid="0">
      <p:cViewPr varScale="1">
        <p:scale>
          <a:sx n="18" d="100"/>
          <a:sy n="18" d="100"/>
        </p:scale>
        <p:origin x="28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Turnover in private sector in NI by firm size (£ millions)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9.1513917349713911E-2"/>
                  <c:y val="0.20371265219752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95113081526784"/>
                      <c:h val="0.1492080167565652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7674131578035876"/>
                  <c:y val="8.92513722995128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4373288540643137"/>
                  <c:y val="-0.1731678913395034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372297039408019"/>
                  <c:y val="-0.1777201925727105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8281816002698251"/>
                  <c:y val="0.172161419219781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0 employees £5,804</c:v>
                </c:pt>
                <c:pt idx="1">
                  <c:v>1-9 employees £9,935</c:v>
                </c:pt>
                <c:pt idx="2">
                  <c:v>10-49 employees £12,732 </c:v>
                </c:pt>
                <c:pt idx="3">
                  <c:v>50-249 employees £11,802</c:v>
                </c:pt>
                <c:pt idx="4">
                  <c:v>250+ employees £14,630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0.11</c:v>
                </c:pt>
                <c:pt idx="1">
                  <c:v>0.18</c:v>
                </c:pt>
                <c:pt idx="2">
                  <c:v>0.23</c:v>
                </c:pt>
                <c:pt idx="3">
                  <c:v>0.21</c:v>
                </c:pt>
                <c:pt idx="4">
                  <c:v>0.27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4CB6B664-406D-461F-9DB5-19605CBD2B30}" type="datetimeFigureOut">
              <a:rPr lang="en-GB" smtClean="0"/>
              <a:t>04/10/2016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2EE40F5E-CD86-43DB-98D4-7C3BB928B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54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 lIns="91568" tIns="45784" rIns="91568" bIns="45784"/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"/>
          </p:nvPr>
        </p:nvSpPr>
        <p:spPr>
          <a:xfrm>
            <a:off x="906358" y="4715153"/>
            <a:ext cx="4984961" cy="4466987"/>
          </a:xfrm>
          <a:prstGeom prst="rect">
            <a:avLst/>
          </a:prstGeom>
        </p:spPr>
        <p:txBody>
          <a:bodyPr lIns="91568" tIns="45784" rIns="91568" bIns="4578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420341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67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2200" dirty="0">
              <a:effectLst/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1227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2173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5599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213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285652" y="8779791"/>
            <a:ext cx="3034455" cy="5207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emf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utterstock_273038600.jpg"/>
          <p:cNvPicPr>
            <a:picLocks noChangeAspect="1"/>
          </p:cNvPicPr>
          <p:nvPr/>
        </p:nvPicPr>
        <p:blipFill>
          <a:blip r:embed="rId3">
            <a:extLst/>
          </a:blip>
          <a:srcRect t="35756" r="6931" b="13664"/>
          <a:stretch>
            <a:fillRect/>
          </a:stretch>
        </p:blipFill>
        <p:spPr>
          <a:xfrm>
            <a:off x="0" y="-16810"/>
            <a:ext cx="13004800" cy="4943063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-12700" y="-16810"/>
            <a:ext cx="13030200" cy="4943079"/>
          </a:xfrm>
          <a:prstGeom prst="rect">
            <a:avLst/>
          </a:prstGeom>
          <a:solidFill>
            <a:srgbClr val="35495E">
              <a:alpha val="5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0" y="1359198"/>
            <a:ext cx="13004799" cy="2564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4400" spc="719">
                <a:solidFill>
                  <a:srgbClr val="FFFFFF"/>
                </a:solidFill>
                <a:latin typeface="ProximaNovaExCn-Semibold"/>
                <a:ea typeface="ProximaNovaExCn-Semibold"/>
                <a:cs typeface="ProximaNovaExCn-Semibold"/>
                <a:sym typeface="ProximaNovaExCn-Semibold"/>
              </a:defRPr>
            </a:lvl1pPr>
          </a:lstStyle>
          <a:p>
            <a:r>
              <a:rPr lang="en-GB" sz="8000" dirty="0" smtClean="0"/>
              <a:t>Economic infrastructure in a new era</a:t>
            </a:r>
            <a:endParaRPr lang="en-GB" sz="8000" dirty="0"/>
          </a:p>
        </p:txBody>
      </p:sp>
      <p:sp>
        <p:nvSpPr>
          <p:cNvPr id="121" name="Shape 121"/>
          <p:cNvSpPr/>
          <p:nvPr/>
        </p:nvSpPr>
        <p:spPr>
          <a:xfrm>
            <a:off x="2233421" y="5383364"/>
            <a:ext cx="853795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500" spc="224">
                <a:solidFill>
                  <a:srgbClr val="2E414E"/>
                </a:solidFill>
                <a:latin typeface="ProximaNovaExCn-Semibold"/>
                <a:ea typeface="ProximaNovaExCn-Semibold"/>
                <a:cs typeface="ProximaNovaExCn-Semibold"/>
                <a:sym typeface="ProximaNovaExCn-Semibold"/>
              </a:defRPr>
            </a:lvl1pPr>
          </a:lstStyle>
          <a:p>
            <a:r>
              <a:rPr lang="en-GB" dirty="0" smtClean="0"/>
              <a:t>FSB Northern Ireland</a:t>
            </a:r>
            <a:endParaRPr lang="en-GB" dirty="0"/>
          </a:p>
        </p:txBody>
      </p:sp>
      <p:sp>
        <p:nvSpPr>
          <p:cNvPr id="122" name="Shape 122"/>
          <p:cNvSpPr/>
          <p:nvPr/>
        </p:nvSpPr>
        <p:spPr>
          <a:xfrm>
            <a:off x="1136393" y="6157270"/>
            <a:ext cx="1073201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lvl1pPr>
          </a:lstStyle>
          <a:p>
            <a:pPr algn="ctr"/>
            <a:r>
              <a:rPr lang="en-GB" dirty="0" smtClean="0"/>
              <a:t>The impact of a changed relationship with the EU on small businesses</a:t>
            </a:r>
            <a:endParaRPr lang="en-GB" dirty="0"/>
          </a:p>
        </p:txBody>
      </p:sp>
      <p:pic>
        <p:nvPicPr>
          <p:cNvPr id="124" name="FSB logo (CMYK) + Strap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7189" y="7940581"/>
            <a:ext cx="2250434" cy="13325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45" y="6199683"/>
            <a:ext cx="7799509" cy="236278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805" y="4966540"/>
            <a:ext cx="4239542" cy="3425550"/>
          </a:xfrm>
          <a:prstGeom prst="rect">
            <a:avLst/>
          </a:prstGeom>
        </p:spPr>
      </p:pic>
      <p:sp>
        <p:nvSpPr>
          <p:cNvPr id="158" name="Shape 158"/>
          <p:cNvSpPr/>
          <p:nvPr/>
        </p:nvSpPr>
        <p:spPr>
          <a:xfrm flipV="1">
            <a:off x="507388" y="9258300"/>
            <a:ext cx="11990024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469645" y="8877300"/>
            <a:ext cx="1026211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5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lvl1pPr>
          </a:lstStyle>
          <a:p>
            <a:r>
              <a:rPr lang="en-GB" dirty="0" smtClean="0"/>
              <a:t>Economic infrastructure in a new era</a:t>
            </a:r>
            <a:endParaRPr lang="en-GB" dirty="0"/>
          </a:p>
        </p:txBody>
      </p:sp>
      <p:pic>
        <p:nvPicPr>
          <p:cNvPr id="163" name="FSB logo (CMYK) + Strap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201886" y="8380834"/>
            <a:ext cx="1295526" cy="76713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51"/>
          <p:cNvSpPr/>
          <p:nvPr/>
        </p:nvSpPr>
        <p:spPr>
          <a:xfrm>
            <a:off x="977644" y="835259"/>
            <a:ext cx="932840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9500" spc="285">
                <a:solidFill>
                  <a:srgbClr val="41B9BA"/>
                </a:solidFill>
                <a:latin typeface="ProximaNovaExCn-Semibold"/>
                <a:ea typeface="ProximaNovaExCn-Semibold"/>
                <a:cs typeface="ProximaNovaExCn-Semibold"/>
                <a:sym typeface="ProximaNovaExCn-Semibold"/>
              </a:defRPr>
            </a:lvl1pPr>
          </a:lstStyle>
          <a:p>
            <a:r>
              <a:rPr lang="en-GB" sz="5400" dirty="0" smtClean="0"/>
              <a:t>Small business in Northern Ireland</a:t>
            </a:r>
            <a:endParaRPr lang="en-GB" sz="6000" dirty="0" smtClean="0"/>
          </a:p>
        </p:txBody>
      </p:sp>
      <p:sp>
        <p:nvSpPr>
          <p:cNvPr id="14" name="Shape 153"/>
          <p:cNvSpPr/>
          <p:nvPr/>
        </p:nvSpPr>
        <p:spPr>
          <a:xfrm>
            <a:off x="977646" y="6012429"/>
            <a:ext cx="819538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endParaRPr dirty="0"/>
          </a:p>
        </p:txBody>
      </p:sp>
      <p:pic>
        <p:nvPicPr>
          <p:cNvPr id="15" name="FSB logo Icon (CMYK).ai"/>
          <p:cNvPicPr>
            <a:picLocks noChangeAspect="1"/>
          </p:cNvPicPr>
          <p:nvPr/>
        </p:nvPicPr>
        <p:blipFill>
          <a:blip r:embed="rId6">
            <a:alphaModFix amt="13423"/>
            <a:extLst/>
          </a:blip>
          <a:stretch>
            <a:fillRect/>
          </a:stretch>
        </p:blipFill>
        <p:spPr>
          <a:xfrm>
            <a:off x="11201886" y="156425"/>
            <a:ext cx="1658662" cy="165859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428096859"/>
              </p:ext>
            </p:extLst>
          </p:nvPr>
        </p:nvGraphicFramePr>
        <p:xfrm>
          <a:off x="507388" y="1768848"/>
          <a:ext cx="5976271" cy="3882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643288" y="6513555"/>
            <a:ext cx="211992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17439" y="5736955"/>
            <a:ext cx="22207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GB" sz="1600" b="1" dirty="0">
                <a:solidFill>
                  <a:srgbClr val="41B9BA"/>
                </a:solidFill>
                <a:latin typeface="Proxima Nova Extra Condensed Semibold"/>
              </a:rPr>
              <a:t>68% employ people from local area</a:t>
            </a:r>
          </a:p>
          <a:p>
            <a:pPr algn="l"/>
            <a:r>
              <a:rPr lang="en-GB" sz="1600" b="1" dirty="0">
                <a:solidFill>
                  <a:srgbClr val="41B9BA"/>
                </a:solidFill>
                <a:latin typeface="Proxima Nova Extra Condensed Semibold"/>
              </a:rPr>
              <a:t> </a:t>
            </a:r>
          </a:p>
          <a:p>
            <a:pPr algn="l"/>
            <a:r>
              <a:rPr lang="en-GB" sz="1600" b="1" dirty="0">
                <a:solidFill>
                  <a:srgbClr val="41B9BA"/>
                </a:solidFill>
                <a:latin typeface="Proxima Nova Extra Condensed Semibold"/>
              </a:rPr>
              <a:t>95% do not intend to relocate outside their local area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577" y="2746436"/>
            <a:ext cx="5073723" cy="15705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490" y="1875801"/>
            <a:ext cx="1520957" cy="15771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566" y="1925345"/>
            <a:ext cx="1634970" cy="15284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932850" y="2330484"/>
            <a:ext cx="16303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9%</a:t>
            </a:r>
            <a:endParaRPr kumimoji="0" lang="en-GB" sz="4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 flipV="1">
            <a:off x="507388" y="9258300"/>
            <a:ext cx="11990024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469645" y="8877300"/>
            <a:ext cx="1026211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5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lvl1pPr>
          </a:lstStyle>
          <a:p>
            <a:r>
              <a:rPr lang="en-GB" dirty="0"/>
              <a:t>Economic infrastructure in a new era</a:t>
            </a:r>
          </a:p>
        </p:txBody>
      </p:sp>
      <p:pic>
        <p:nvPicPr>
          <p:cNvPr id="163" name="FSB logo (CMYK) + Strap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01886" y="8380834"/>
            <a:ext cx="1295526" cy="76713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51"/>
          <p:cNvSpPr/>
          <p:nvPr/>
        </p:nvSpPr>
        <p:spPr>
          <a:xfrm>
            <a:off x="977644" y="835259"/>
            <a:ext cx="932840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9500" spc="285">
                <a:solidFill>
                  <a:srgbClr val="41B9BA"/>
                </a:solidFill>
                <a:latin typeface="ProximaNovaExCn-Semibold"/>
                <a:ea typeface="ProximaNovaExCn-Semibold"/>
                <a:cs typeface="ProximaNovaExCn-Semibold"/>
                <a:sym typeface="ProximaNovaExCn-Semibold"/>
              </a:defRPr>
            </a:lvl1pPr>
          </a:lstStyle>
          <a:p>
            <a:r>
              <a:rPr lang="en-GB" sz="5400" dirty="0" smtClean="0"/>
              <a:t>FSB and the EU</a:t>
            </a:r>
            <a:endParaRPr lang="en-GB" sz="6000" dirty="0" smtClean="0"/>
          </a:p>
        </p:txBody>
      </p:sp>
      <p:sp>
        <p:nvSpPr>
          <p:cNvPr id="14" name="Shape 153"/>
          <p:cNvSpPr/>
          <p:nvPr/>
        </p:nvSpPr>
        <p:spPr>
          <a:xfrm>
            <a:off x="769782" y="2646011"/>
            <a:ext cx="10432103" cy="527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14350" indent="-514350" algn="l">
              <a:buAutoNum type="arabicPeriod"/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r>
              <a:rPr lang="en-GB" sz="4200" dirty="0" smtClean="0"/>
              <a:t> Maintaining access to the </a:t>
            </a:r>
            <a:r>
              <a:rPr lang="en-GB" sz="4200" b="1" dirty="0" smtClean="0"/>
              <a:t>single market</a:t>
            </a:r>
          </a:p>
          <a:p>
            <a:pPr algn="l"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endParaRPr lang="en-GB" sz="4200" dirty="0" smtClean="0"/>
          </a:p>
          <a:p>
            <a:pPr algn="l"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r>
              <a:rPr lang="en-GB" sz="4200" dirty="0" smtClean="0"/>
              <a:t>2. Continued access to </a:t>
            </a:r>
            <a:r>
              <a:rPr lang="en-GB" sz="4200" b="1" dirty="0" smtClean="0"/>
              <a:t>skilled and seasonal labour</a:t>
            </a:r>
          </a:p>
          <a:p>
            <a:pPr algn="l"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endParaRPr lang="en-GB" sz="4200" dirty="0" smtClean="0"/>
          </a:p>
          <a:p>
            <a:pPr algn="l"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r>
              <a:rPr lang="en-GB" sz="4200" dirty="0" smtClean="0"/>
              <a:t>3. Security of EU </a:t>
            </a:r>
            <a:r>
              <a:rPr lang="en-GB" sz="4200" b="1" dirty="0" smtClean="0"/>
              <a:t>funding </a:t>
            </a:r>
            <a:r>
              <a:rPr lang="en-GB" sz="4200" dirty="0" smtClean="0"/>
              <a:t>schemes</a:t>
            </a:r>
          </a:p>
          <a:p>
            <a:pPr algn="l"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endParaRPr lang="en-GB" sz="4200" dirty="0" smtClean="0"/>
          </a:p>
          <a:p>
            <a:pPr algn="l">
              <a:defRPr sz="24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pPr>
            <a:r>
              <a:rPr lang="en-GB" sz="4200" dirty="0" smtClean="0"/>
              <a:t>4. Clarity over the </a:t>
            </a:r>
            <a:r>
              <a:rPr lang="en-GB" sz="4200" b="1" dirty="0" smtClean="0"/>
              <a:t>regulatory framework</a:t>
            </a:r>
            <a:endParaRPr sz="4200" b="1" dirty="0"/>
          </a:p>
        </p:txBody>
      </p:sp>
      <p:pic>
        <p:nvPicPr>
          <p:cNvPr id="15" name="FSB logo Icon (CMYK).ai"/>
          <p:cNvPicPr>
            <a:picLocks noChangeAspect="1"/>
          </p:cNvPicPr>
          <p:nvPr/>
        </p:nvPicPr>
        <p:blipFill>
          <a:blip r:embed="rId4">
            <a:alphaModFix amt="13423"/>
            <a:extLst/>
          </a:blip>
          <a:stretch>
            <a:fillRect/>
          </a:stretch>
        </p:blipFill>
        <p:spPr>
          <a:xfrm>
            <a:off x="11201886" y="156425"/>
            <a:ext cx="1658662" cy="16585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495619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http://www.ark.ac.uk/elections/boundaries_map_simplifie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49" y="2131366"/>
            <a:ext cx="5257799" cy="473181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/>
          <p:nvPr/>
        </p:nvSpPr>
        <p:spPr>
          <a:xfrm flipV="1">
            <a:off x="507388" y="9258300"/>
            <a:ext cx="11990024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507388" y="8928099"/>
            <a:ext cx="1026211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5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lvl1pPr>
          </a:lstStyle>
          <a:p>
            <a:r>
              <a:rPr lang="en-GB" dirty="0"/>
              <a:t>Economic infrastructure in a new era</a:t>
            </a:r>
          </a:p>
        </p:txBody>
      </p:sp>
      <p:pic>
        <p:nvPicPr>
          <p:cNvPr id="163" name="FSB logo (CMYK) + Strap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01886" y="8380834"/>
            <a:ext cx="1295526" cy="76713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51"/>
          <p:cNvSpPr/>
          <p:nvPr/>
        </p:nvSpPr>
        <p:spPr>
          <a:xfrm>
            <a:off x="977644" y="835259"/>
            <a:ext cx="932840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9500" spc="285">
                <a:solidFill>
                  <a:srgbClr val="41B9BA"/>
                </a:solidFill>
                <a:latin typeface="ProximaNovaExCn-Semibold"/>
                <a:ea typeface="ProximaNovaExCn-Semibold"/>
                <a:cs typeface="ProximaNovaExCn-Semibold"/>
                <a:sym typeface="ProximaNovaExCn-Semibold"/>
              </a:defRPr>
            </a:lvl1pPr>
          </a:lstStyle>
          <a:p>
            <a:r>
              <a:rPr lang="en-GB" sz="5400" dirty="0" smtClean="0"/>
              <a:t>Impact on Northern Ireland</a:t>
            </a:r>
            <a:endParaRPr lang="en-GB" sz="6000" dirty="0" smtClean="0"/>
          </a:p>
        </p:txBody>
      </p:sp>
      <p:pic>
        <p:nvPicPr>
          <p:cNvPr id="15" name="FSB logo Icon (CMYK).ai"/>
          <p:cNvPicPr>
            <a:picLocks noChangeAspect="1"/>
          </p:cNvPicPr>
          <p:nvPr/>
        </p:nvPicPr>
        <p:blipFill>
          <a:blip r:embed="rId5">
            <a:alphaModFix amt="13423"/>
            <a:extLst/>
          </a:blip>
          <a:stretch>
            <a:fillRect/>
          </a:stretch>
        </p:blipFill>
        <p:spPr>
          <a:xfrm>
            <a:off x="11201886" y="156425"/>
            <a:ext cx="1658662" cy="165859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507388" y="2322848"/>
            <a:ext cx="7701407" cy="5734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4400" b="0" i="0" u="none" strike="noStrike" cap="none" spc="0" normalizeH="0" baseline="0" dirty="0" smtClean="0">
                <a:ln>
                  <a:noFill/>
                </a:ln>
                <a:solidFill>
                  <a:srgbClr val="36495D"/>
                </a:solidFill>
                <a:effectLst/>
                <a:uFillTx/>
                <a:sym typeface="Helvetica Light"/>
              </a:rPr>
              <a:t>The Border</a:t>
            </a:r>
          </a:p>
          <a:p>
            <a:pPr marL="571500" marR="0" indent="-57150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400" dirty="0" smtClean="0">
                <a:solidFill>
                  <a:srgbClr val="36495D"/>
                </a:solidFill>
              </a:rPr>
              <a:t>Re-shaping strategies</a:t>
            </a:r>
          </a:p>
          <a:p>
            <a:pPr marL="571500" marR="0" indent="-57150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400" dirty="0" smtClean="0">
                <a:solidFill>
                  <a:srgbClr val="36495D"/>
                </a:solidFill>
              </a:rPr>
              <a:t>Infrastructure projects</a:t>
            </a:r>
          </a:p>
          <a:p>
            <a:pPr marL="571500" marR="0" indent="-57150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400" dirty="0" smtClean="0">
                <a:solidFill>
                  <a:srgbClr val="36495D"/>
                </a:solidFill>
              </a:rPr>
              <a:t>Engagement in negotiations</a:t>
            </a:r>
          </a:p>
          <a:p>
            <a:pPr marL="571500" marR="0" indent="-57150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400" dirty="0" smtClean="0">
                <a:solidFill>
                  <a:srgbClr val="36495D"/>
                </a:solidFill>
              </a:rPr>
              <a:t>Confidence and stability</a:t>
            </a: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856321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1138414" y="1112652"/>
            <a:ext cx="5473701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000" spc="150">
                <a:solidFill>
                  <a:srgbClr val="41B9BA"/>
                </a:solidFill>
                <a:latin typeface="ProximaNovaExCn-Semibold"/>
                <a:ea typeface="ProximaNovaExCn-Semibold"/>
                <a:cs typeface="ProximaNovaExCn-Semibold"/>
                <a:sym typeface="ProximaNovaExCn-Semibold"/>
              </a:defRPr>
            </a:lvl1pPr>
          </a:lstStyle>
          <a:p>
            <a:r>
              <a:t>FOR MORE INFORMATION</a:t>
            </a:r>
          </a:p>
        </p:txBody>
      </p:sp>
      <p:sp>
        <p:nvSpPr>
          <p:cNvPr id="176" name="Shape 176"/>
          <p:cNvSpPr/>
          <p:nvPr/>
        </p:nvSpPr>
        <p:spPr>
          <a:xfrm>
            <a:off x="1142745" y="2115251"/>
            <a:ext cx="546936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25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lvl1pPr>
          </a:lstStyle>
          <a:p>
            <a:r>
              <a:rPr dirty="0"/>
              <a:t>For further information our team are always </a:t>
            </a:r>
            <a:r>
              <a:rPr lang="en-GB" dirty="0" smtClean="0"/>
              <a:t>keen to engage with you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177" name="Shape 177"/>
          <p:cNvSpPr/>
          <p:nvPr/>
        </p:nvSpPr>
        <p:spPr>
          <a:xfrm>
            <a:off x="1138414" y="3590599"/>
            <a:ext cx="5815993" cy="3603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lnSpc>
                <a:spcPct val="130000"/>
              </a:lnSpc>
              <a:defRPr sz="2500">
                <a:solidFill>
                  <a:srgbClr val="36495D"/>
                </a:solidFill>
                <a:latin typeface="Proxima Nova Extra Condensed Semibold"/>
                <a:ea typeface="Proxima Nova Extra Condensed Semibold"/>
                <a:cs typeface="Proxima Nova Extra Condensed Semibold"/>
                <a:sym typeface="Proxima Nova Extra Condensed Semibold"/>
              </a:defRPr>
            </a:pPr>
            <a:r>
              <a:rPr lang="en-GB" dirty="0" smtClean="0">
                <a:latin typeface="ProximaNovaExCn-Semibold"/>
                <a:ea typeface="ProximaNovaExCn-Semibold"/>
                <a:cs typeface="ProximaNovaExCn-Semibold"/>
                <a:sym typeface="ProximaNovaExCn-Semibold"/>
              </a:rPr>
              <a:t>Mairaid McMahon</a:t>
            </a:r>
          </a:p>
          <a:p>
            <a:pPr algn="l">
              <a:lnSpc>
                <a:spcPct val="130000"/>
              </a:lnSpc>
              <a:defRPr sz="2500">
                <a:solidFill>
                  <a:srgbClr val="36495D"/>
                </a:solidFill>
                <a:latin typeface="Proxima Nova Extra Condensed Semibold"/>
                <a:ea typeface="Proxima Nova Extra Condensed Semibold"/>
                <a:cs typeface="Proxima Nova Extra Condensed Semibold"/>
                <a:sym typeface="Proxima Nova Extra Condensed Semibold"/>
              </a:defRPr>
            </a:pPr>
            <a:r>
              <a:rPr lang="en-GB" dirty="0" smtClean="0">
                <a:latin typeface="ProximaNovaExCn-Semibold"/>
                <a:ea typeface="ProximaNovaExCn-Semibold"/>
                <a:cs typeface="ProximaNovaExCn-Semibold"/>
                <a:sym typeface="ProximaNovaExCn-Semibold"/>
              </a:rPr>
              <a:t>Development Manager, Northern Ireland</a:t>
            </a:r>
          </a:p>
          <a:p>
            <a:pPr algn="l">
              <a:lnSpc>
                <a:spcPct val="130000"/>
              </a:lnSpc>
              <a:defRPr sz="2500">
                <a:solidFill>
                  <a:srgbClr val="36495D"/>
                </a:solidFill>
                <a:latin typeface="Proxima Nova Extra Condensed Semibold"/>
                <a:ea typeface="Proxima Nova Extra Condensed Semibold"/>
                <a:cs typeface="Proxima Nova Extra Condensed Semibold"/>
                <a:sym typeface="Proxima Nova Extra Condensed Semibold"/>
              </a:defRPr>
            </a:pPr>
            <a:r>
              <a:rPr dirty="0" smtClean="0">
                <a:latin typeface="ProximaNovaExCn-Semibold"/>
                <a:ea typeface="ProximaNovaExCn-Semibold"/>
                <a:cs typeface="ProximaNovaExCn-Semibold"/>
                <a:sym typeface="ProximaNovaExCn-Semibold"/>
              </a:rPr>
              <a:t>T</a:t>
            </a:r>
            <a:r>
              <a:rPr dirty="0" smtClean="0">
                <a:solidFill>
                  <a:srgbClr val="FFFFFF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  </a:t>
            </a:r>
            <a:r>
              <a:rPr dirty="0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0</a:t>
            </a:r>
            <a:r>
              <a:rPr lang="en-GB" dirty="0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28 8676 9023</a:t>
            </a:r>
          </a:p>
          <a:p>
            <a:pPr algn="l">
              <a:lnSpc>
                <a:spcPct val="130000"/>
              </a:lnSpc>
              <a:defRPr sz="2500">
                <a:solidFill>
                  <a:srgbClr val="36495D"/>
                </a:solidFill>
                <a:latin typeface="Proxima Nova Extra Condensed Semibold"/>
                <a:ea typeface="Proxima Nova Extra Condensed Semibold"/>
                <a:cs typeface="Proxima Nova Extra Condensed Semibold"/>
                <a:sym typeface="Proxima Nova Extra Condensed Semibold"/>
              </a:defRPr>
            </a:pPr>
            <a:r>
              <a:rPr lang="en-GB" dirty="0" smtClean="0">
                <a:latin typeface="ProximaNovaExCn-Semibold"/>
                <a:ea typeface="ProximaNovaExCn-Semibold"/>
                <a:cs typeface="ProximaNovaExCn-Semibold"/>
                <a:sym typeface="ProximaNovaExCn-Semibold"/>
              </a:rPr>
              <a:t>M</a:t>
            </a:r>
            <a:r>
              <a:rPr lang="en-GB" dirty="0" smtClean="0">
                <a:solidFill>
                  <a:srgbClr val="FFFFFF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 </a:t>
            </a:r>
            <a:r>
              <a:rPr lang="en-GB" dirty="0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07917 628 994</a:t>
            </a:r>
            <a:endParaRPr lang="en-GB" dirty="0">
              <a:solidFill>
                <a:srgbClr val="41B9BA"/>
              </a:solidFill>
              <a:latin typeface="Proxima Nova Light"/>
              <a:ea typeface="Proxima Nova Light"/>
              <a:cs typeface="Proxima Nova Light"/>
              <a:sym typeface="Proxima Nova Light"/>
            </a:endParaRPr>
          </a:p>
          <a:p>
            <a:pPr algn="l">
              <a:lnSpc>
                <a:spcPct val="130000"/>
              </a:lnSpc>
              <a:defRPr sz="2500">
                <a:solidFill>
                  <a:srgbClr val="36495D"/>
                </a:solidFill>
                <a:latin typeface="Proxima Nova Extra Condensed Semibold"/>
                <a:ea typeface="Proxima Nova Extra Condensed Semibold"/>
                <a:cs typeface="Proxima Nova Extra Condensed Semibold"/>
                <a:sym typeface="Proxima Nova Extra Condensed Semibold"/>
              </a:defRPr>
            </a:pPr>
            <a:r>
              <a:rPr dirty="0" smtClean="0">
                <a:latin typeface="ProximaNovaExCn-Semibold"/>
                <a:ea typeface="ProximaNovaExCn-Semibold"/>
                <a:cs typeface="ProximaNovaExCn-Semibold"/>
                <a:sym typeface="ProximaNovaExCn-Semibold"/>
              </a:rPr>
              <a:t>E</a:t>
            </a:r>
            <a:r>
              <a:rPr lang="en-GB" dirty="0" smtClean="0">
                <a:solidFill>
                  <a:srgbClr val="FFFFFF"/>
                </a:solidFill>
                <a:latin typeface="Proxima Nova Light"/>
                <a:ea typeface="ProximaNovaExCn-Semibold"/>
                <a:cs typeface="Proxima Nova Light"/>
                <a:sym typeface="Proxima Nova Light"/>
              </a:rPr>
              <a:t>  </a:t>
            </a:r>
            <a:r>
              <a:rPr lang="en-GB" dirty="0" err="1" smtClean="0">
                <a:solidFill>
                  <a:srgbClr val="41B9BA"/>
                </a:solidFill>
                <a:latin typeface="Proxima Nova Light"/>
                <a:ea typeface="ProximaNovaExCn-Semibold"/>
                <a:cs typeface="Proxima Nova Light"/>
                <a:sym typeface="Proxima Nova Light"/>
              </a:rPr>
              <a:t>mairaid.mcmahon</a:t>
            </a:r>
            <a:r>
              <a:rPr lang="en-GB" dirty="0" smtClean="0">
                <a:solidFill>
                  <a:srgbClr val="41B9BA"/>
                </a:solidFill>
                <a:latin typeface="Proxima Nova Light"/>
                <a:ea typeface="ProximaNovaExCn-Semibold"/>
                <a:cs typeface="Proxima Nova Light"/>
                <a:sym typeface="Proxima Nova Light"/>
              </a:rPr>
              <a:t>@</a:t>
            </a:r>
            <a:r>
              <a:rPr dirty="0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fsb.org.uk</a:t>
            </a:r>
            <a:endParaRPr dirty="0">
              <a:solidFill>
                <a:srgbClr val="FFFFFF"/>
              </a:solidFill>
            </a:endParaRPr>
          </a:p>
          <a:p>
            <a:pPr algn="l">
              <a:lnSpc>
                <a:spcPct val="130000"/>
              </a:lnSpc>
              <a:defRPr sz="2500">
                <a:solidFill>
                  <a:srgbClr val="36495D"/>
                </a:solidFill>
                <a:latin typeface="Proxima Nova Extra Condensed Semibold"/>
                <a:ea typeface="Proxima Nova Extra Condensed Semibold"/>
                <a:cs typeface="Proxima Nova Extra Condensed Semibold"/>
                <a:sym typeface="Proxima Nova Extra Condensed Semibold"/>
              </a:defRPr>
            </a:pPr>
            <a:r>
              <a:rPr dirty="0">
                <a:latin typeface="ProximaNovaExCn-Semibold"/>
                <a:ea typeface="ProximaNovaExCn-Semibold"/>
                <a:cs typeface="ProximaNovaExCn-Semibold"/>
                <a:sym typeface="ProximaNovaExCn-Semibold"/>
              </a:rPr>
              <a:t>W</a:t>
            </a:r>
            <a:r>
              <a:rPr dirty="0">
                <a:solidFill>
                  <a:srgbClr val="FFFFFF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 </a:t>
            </a:r>
            <a:r>
              <a:rPr dirty="0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fsb.org.uk</a:t>
            </a:r>
            <a:r>
              <a:rPr lang="en-GB" dirty="0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/regions/northern-</a:t>
            </a:r>
            <a:r>
              <a:rPr lang="en-GB" dirty="0" err="1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ireland</a:t>
            </a:r>
            <a:endParaRPr lang="en-GB" dirty="0" smtClean="0">
              <a:solidFill>
                <a:srgbClr val="41B9BA"/>
              </a:solidFill>
              <a:latin typeface="Proxima Nova Light"/>
              <a:ea typeface="Proxima Nova Light"/>
              <a:cs typeface="Proxima Nova Light"/>
              <a:sym typeface="Proxima Nova Light"/>
            </a:endParaRPr>
          </a:p>
          <a:p>
            <a:pPr algn="l">
              <a:lnSpc>
                <a:spcPct val="130000"/>
              </a:lnSpc>
              <a:defRPr sz="2500">
                <a:solidFill>
                  <a:srgbClr val="36495D"/>
                </a:solidFill>
                <a:latin typeface="Proxima Nova Extra Condensed Semibold"/>
                <a:ea typeface="Proxima Nova Extra Condensed Semibold"/>
                <a:cs typeface="Proxima Nova Extra Condensed Semibold"/>
                <a:sym typeface="Proxima Nova Extra Condensed Semibold"/>
              </a:defRPr>
            </a:pPr>
            <a:r>
              <a:rPr lang="en-GB" dirty="0" smtClean="0">
                <a:solidFill>
                  <a:srgbClr val="41B9BA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        @FSBNIRegion</a:t>
            </a:r>
            <a:endParaRPr dirty="0">
              <a:solidFill>
                <a:srgbClr val="41B9BA"/>
              </a:solidFill>
              <a:latin typeface="Proxima Nova Light"/>
              <a:ea typeface="Proxima Nova Light"/>
              <a:cs typeface="Proxima Nova Light"/>
              <a:sym typeface="Proxima Nova Light"/>
            </a:endParaRPr>
          </a:p>
        </p:txBody>
      </p:sp>
      <p:sp>
        <p:nvSpPr>
          <p:cNvPr id="178" name="Shape 178"/>
          <p:cNvSpPr/>
          <p:nvPr/>
        </p:nvSpPr>
        <p:spPr>
          <a:xfrm flipV="1">
            <a:off x="507388" y="9258300"/>
            <a:ext cx="11990024" cy="2"/>
          </a:xfrm>
          <a:prstGeom prst="line">
            <a:avLst/>
          </a:prstGeom>
          <a:ln w="12700">
            <a:solidFill>
              <a:srgbClr val="36495D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469645" y="8877300"/>
            <a:ext cx="1026211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500">
                <a:solidFill>
                  <a:srgbClr val="36495D"/>
                </a:solidFill>
                <a:latin typeface="Proxima Nova Light"/>
                <a:ea typeface="Proxima Nova Light"/>
                <a:cs typeface="Proxima Nova Light"/>
                <a:sym typeface="Proxima Nova Light"/>
              </a:defRPr>
            </a:lvl1pPr>
          </a:lstStyle>
          <a:p>
            <a:r>
              <a:rPr lang="en-GB" dirty="0"/>
              <a:t>Economic infrastructure in a new era</a:t>
            </a:r>
          </a:p>
        </p:txBody>
      </p:sp>
      <p:pic>
        <p:nvPicPr>
          <p:cNvPr id="180" name="FSB logo (CMYK) + Strap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01886" y="8380834"/>
            <a:ext cx="1295526" cy="7671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 descr="Image result for twit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449" y="6674245"/>
            <a:ext cx="519905" cy="51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V_NorthernIreland_MayJune2016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186" y="4892297"/>
            <a:ext cx="21717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1263" y="1988953"/>
            <a:ext cx="5842873" cy="258960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2951</TotalTime>
  <Words>167</Words>
  <Application>Microsoft Office PowerPoint</Application>
  <PresentationFormat>Custom</PresentationFormat>
  <Paragraphs>41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Proxima Nova Light</vt:lpstr>
      <vt:lpstr>ProximaNovaExCn-Semibold</vt:lpstr>
      <vt:lpstr>Arial</vt:lpstr>
      <vt:lpstr>Helvetica Light</vt:lpstr>
      <vt:lpstr>Proxima Nova Extra Condensed Semibold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Potts</dc:creator>
  <cp:lastModifiedBy>Mairaid McMahon</cp:lastModifiedBy>
  <cp:revision>38</cp:revision>
  <cp:lastPrinted>2016-09-21T14:57:51Z</cp:lastPrinted>
  <dcterms:modified xsi:type="dcterms:W3CDTF">2016-10-04T11:23:45Z</dcterms:modified>
</cp:coreProperties>
</file>