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3" r:id="rId3"/>
    <p:sldId id="274" r:id="rId4"/>
    <p:sldId id="275" r:id="rId5"/>
    <p:sldId id="276" r:id="rId6"/>
    <p:sldId id="277" r:id="rId7"/>
    <p:sldId id="279" r:id="rId8"/>
    <p:sldId id="278" r:id="rId9"/>
    <p:sldId id="280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1EC"/>
    <a:srgbClr val="2B8077"/>
    <a:srgbClr val="C165D1"/>
    <a:srgbClr val="52D118"/>
    <a:srgbClr val="8E5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43" y="-9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43FAF-2029-2445-B524-C8968BF41BA8}" type="datetimeFigureOut">
              <a:rPr lang="en-US" smtClean="0"/>
              <a:t>9/22/2016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15A3A-0139-4447-A92B-64199F11E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768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E488D-A634-504C-A9FF-B7A80D89AB50}" type="datetimeFigureOut">
              <a:rPr lang="en-US" smtClean="0"/>
              <a:t>9/22/2016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8E128-04DE-F94B-BC43-DB1183CCC2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4839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002B-468A-254D-BA78-A1AAA57A6AF4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0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2CF0E-A362-2C43-9984-25D74F7C6B02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38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93A88-9C7C-7647-B935-6C8D11161D7B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5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241D-9D12-4B48-85FF-A94ACBA92CA8}" type="datetime1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69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B100-7DC8-B24D-982B-E5050B943C1C}" type="datetime1">
              <a:rPr lang="en-GB" smtClean="0"/>
              <a:t>22/09/2016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10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027A-AC5C-1442-AED4-7FD3E173203B}" type="datetime1">
              <a:rPr lang="en-GB" smtClean="0"/>
              <a:t>22/09/2016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4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9E478-4DC5-5947-A053-C6B12EB08441}" type="datetime1">
              <a:rPr lang="en-GB" smtClean="0"/>
              <a:t>22/09/2016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37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A2359-80DA-8E41-9B4F-0F36DE33A388}" type="datetime1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663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60203-0407-B84F-B563-073F9241969A}" type="datetime1">
              <a:rPr lang="en-GB" smtClean="0"/>
              <a:t>22/09/2016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14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1DB72-181D-DC40-A5AA-465E4C71636D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13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5EF3-B56A-344E-922B-600379D6C037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41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F93EE-B08B-E048-8130-C0AA1089181C}" type="datetime1">
              <a:rPr lang="en-GB" smtClean="0"/>
              <a:t>22/09/2016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EA7A7-626F-DF4B-9046-6B444C67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556102"/>
            <a:ext cx="7175501" cy="1776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Will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Brexit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stall or break the progress of the Northern Ireland Economy?</a:t>
            </a:r>
            <a:endParaRPr lang="en-GB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9466" y="3515472"/>
            <a:ext cx="8122915" cy="255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Leslie Budd</a:t>
            </a:r>
          </a:p>
          <a:p>
            <a:pPr algn="ctr"/>
            <a:endParaRPr lang="en-GB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Implications of </a:t>
            </a:r>
            <a:r>
              <a:rPr lang="en-US" sz="2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Brexit</a:t>
            </a:r>
            <a:endParaRPr lang="en-US" sz="2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Conference at </a:t>
            </a:r>
            <a:r>
              <a:rPr lang="en-US" sz="2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Glenavon</a:t>
            </a: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 House Hotel, </a:t>
            </a:r>
            <a:r>
              <a:rPr lang="en-US" sz="2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Cookstown</a:t>
            </a: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 </a:t>
            </a:r>
            <a:endParaRPr lang="en-US" sz="2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/>
              <a:cs typeface="Arial"/>
            </a:endParaRPr>
          </a:p>
          <a:p>
            <a:pPr algn="ctr"/>
            <a:r>
              <a:rPr lang="en-US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Thursday </a:t>
            </a: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22nd of </a:t>
            </a:r>
            <a:r>
              <a:rPr lang="en-US" sz="2400" b="1" spc="30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September </a:t>
            </a:r>
            <a:r>
              <a:rPr lang="en-US" sz="24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/>
                <a:cs typeface="Arial"/>
              </a:rPr>
              <a:t>2016</a:t>
            </a:r>
            <a:endParaRPr lang="en-GB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1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0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2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5266" y="729501"/>
            <a:ext cx="4484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The Issues</a:t>
            </a:r>
            <a:endParaRPr lang="en-GB" sz="3600" dirty="0">
              <a:solidFill>
                <a:srgbClr val="3366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374" y="1704718"/>
            <a:ext cx="87521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“</a:t>
            </a:r>
            <a:r>
              <a:rPr lang="en-US" sz="2800" b="1" dirty="0" err="1" smtClean="0">
                <a:solidFill>
                  <a:srgbClr val="0000FF"/>
                </a:solidFill>
                <a:latin typeface="Arial Narrow"/>
                <a:cs typeface="Arial Narrow"/>
              </a:rPr>
              <a:t>Brexit</a:t>
            </a: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 means </a:t>
            </a:r>
            <a:r>
              <a:rPr lang="en-US" sz="2800" b="1" dirty="0" err="1" smtClean="0">
                <a:solidFill>
                  <a:srgbClr val="0000FF"/>
                </a:solidFill>
                <a:latin typeface="Arial Narrow"/>
                <a:cs typeface="Arial Narrow"/>
              </a:rPr>
              <a:t>Brexit</a:t>
            </a: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” is a meaningless tautology. We are in the realm of </a:t>
            </a:r>
            <a:r>
              <a:rPr lang="en-US" sz="2800" b="1" i="1" dirty="0" smtClean="0">
                <a:solidFill>
                  <a:srgbClr val="0000FF"/>
                </a:solidFill>
                <a:latin typeface="Arial Narrow"/>
                <a:cs typeface="Arial Narrow"/>
              </a:rPr>
              <a:t>unknown unknowns (Donald Rumsfeld);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Post-</a:t>
            </a:r>
            <a:r>
              <a:rPr lang="en-US" sz="2800" b="1" dirty="0" err="1" smtClean="0">
                <a:solidFill>
                  <a:srgbClr val="0000FF"/>
                </a:solidFill>
                <a:latin typeface="Arial Narrow"/>
                <a:cs typeface="Arial Narrow"/>
              </a:rPr>
              <a:t>Brexit</a:t>
            </a: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 uncertainty undermining growth potential = 0.3% in 2017 (PWC, NI);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Productivity Growth undermined by lower FDI;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Misunderstanding of modern trade and role of Global Value Chains (GVCs) means alternative deals on </a:t>
            </a: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offer do not take account </a:t>
            </a:r>
            <a:r>
              <a:rPr lang="en-US" sz="2800" b="1" smtClean="0">
                <a:solidFill>
                  <a:srgbClr val="0000FF"/>
                </a:solidFill>
                <a:latin typeface="Arial Narrow"/>
                <a:cs typeface="Arial Narrow"/>
              </a:rPr>
              <a:t>of this;</a:t>
            </a:r>
            <a:endParaRPr lang="en-US" sz="2800" b="1" dirty="0" smtClean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Devolved Corporation Tax undermined and damaging unless proper fiscal settlement with The Treasury;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The Border Paradox.</a:t>
            </a:r>
          </a:p>
        </p:txBody>
      </p:sp>
    </p:spTree>
    <p:extLst>
      <p:ext uri="{BB962C8B-B14F-4D97-AF65-F5344CB8AC3E}">
        <p14:creationId xmlns:p14="http://schemas.microsoft.com/office/powerpoint/2010/main" val="88470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3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5266" y="729501"/>
            <a:ext cx="4484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The </a:t>
            </a:r>
            <a:r>
              <a:rPr lang="en-GB" sz="3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Mouse Trap?</a:t>
            </a:r>
            <a:endParaRPr lang="en-GB" sz="3600" dirty="0">
              <a:solidFill>
                <a:srgbClr val="3366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647636"/>
            <a:ext cx="8128000" cy="470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4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5265" y="271824"/>
            <a:ext cx="53771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Growth Projections and economic activity </a:t>
            </a:r>
            <a:endParaRPr lang="en-GB" sz="3600" dirty="0">
              <a:solidFill>
                <a:srgbClr val="3366FF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522118"/>
              </p:ext>
            </p:extLst>
          </p:nvPr>
        </p:nvGraphicFramePr>
        <p:xfrm>
          <a:off x="1201278" y="1652408"/>
          <a:ext cx="6457335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467"/>
                <a:gridCol w="1291467"/>
                <a:gridCol w="1291467"/>
                <a:gridCol w="1291467"/>
                <a:gridCol w="1291467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2017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NI</a:t>
                      </a:r>
                      <a:endParaRPr lang="en-GB" sz="2000" b="1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2.2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1.5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1.2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0.3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UK</a:t>
                      </a:r>
                      <a:endParaRPr lang="en-GB" sz="2000" b="1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2.9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2.3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1.8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0.7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ROI</a:t>
                      </a:r>
                      <a:endParaRPr lang="en-GB" sz="2000" b="1" dirty="0">
                        <a:solidFill>
                          <a:srgbClr val="0000F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6.0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7.8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4.5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solidFill>
                            <a:srgbClr val="000090"/>
                          </a:solidFill>
                        </a:rPr>
                        <a:t>3.3</a:t>
                      </a:r>
                      <a:endParaRPr lang="en-GB" sz="2000" b="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276" y="3211968"/>
            <a:ext cx="6672724" cy="350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5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5265" y="729501"/>
            <a:ext cx="53771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Current Relative Unemployment Trends</a:t>
            </a:r>
            <a:endParaRPr lang="en-GB" sz="3600" dirty="0">
              <a:solidFill>
                <a:srgbClr val="3366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14691"/>
          <a:stretch/>
        </p:blipFill>
        <p:spPr>
          <a:xfrm>
            <a:off x="541485" y="2082429"/>
            <a:ext cx="8145315" cy="427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9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6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9848" y="1556101"/>
            <a:ext cx="8356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Telecommunications </a:t>
            </a:r>
            <a:r>
              <a:rPr lang="en-US" sz="2000" b="1" dirty="0">
                <a:solidFill>
                  <a:srgbClr val="0000FF"/>
                </a:solidFill>
                <a:latin typeface="Arial Narrow"/>
                <a:cs typeface="Arial Narrow"/>
              </a:rPr>
              <a:t>&amp; ICT</a:t>
            </a:r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; Life </a:t>
            </a:r>
            <a:r>
              <a:rPr lang="en-US" sz="2000" b="1" dirty="0">
                <a:solidFill>
                  <a:srgbClr val="0000FF"/>
                </a:solidFill>
                <a:latin typeface="Arial Narrow"/>
                <a:cs typeface="Arial Narrow"/>
              </a:rPr>
              <a:t>&amp; Health </a:t>
            </a:r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Sciences;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</a:t>
            </a:r>
            <a:r>
              <a:rPr lang="en-US" sz="2000" b="1" dirty="0" err="1" smtClean="0">
                <a:solidFill>
                  <a:srgbClr val="0000FF"/>
                </a:solidFill>
                <a:latin typeface="Arial Narrow"/>
                <a:cs typeface="Arial Narrow"/>
              </a:rPr>
              <a:t>Agrifood</a:t>
            </a:r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; Advanced </a:t>
            </a:r>
            <a:r>
              <a:rPr lang="en-US" sz="2000" b="1" dirty="0">
                <a:solidFill>
                  <a:srgbClr val="0000FF"/>
                </a:solidFill>
                <a:latin typeface="Arial Narrow"/>
                <a:cs typeface="Arial Narrow"/>
              </a:rPr>
              <a:t>Materials</a:t>
            </a:r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; Advanced Engineering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cs typeface="Arial"/>
              </a:rPr>
              <a:t>; (</a:t>
            </a:r>
            <a:r>
              <a:rPr lang="en-GB" sz="2000" b="1" dirty="0">
                <a:solidFill>
                  <a:srgbClr val="0000FF"/>
                </a:solidFill>
                <a:latin typeface="Arial Narrow"/>
                <a:cs typeface="Arial Narrow"/>
              </a:rPr>
              <a:t>MATRIX </a:t>
            </a:r>
            <a:r>
              <a:rPr lang="en-GB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sectors) </a:t>
            </a:r>
            <a:endParaRPr lang="en-GB" sz="20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endParaRPr lang="en-US" sz="2000" b="1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0"/>
            <a:r>
              <a:rPr lang="en-GB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Also for utility of reduced Corporation Tax rate from 1</a:t>
            </a:r>
            <a:r>
              <a:rPr lang="en-GB" sz="2000" b="1" baseline="30000" dirty="0" smtClean="0">
                <a:solidFill>
                  <a:srgbClr val="0000FF"/>
                </a:solidFill>
                <a:latin typeface="Arial Narrow"/>
                <a:cs typeface="Arial Narrow"/>
              </a:rPr>
              <a:t>st</a:t>
            </a:r>
            <a:r>
              <a:rPr lang="en-GB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 April 2018 and the changing the effective rate of doing business across border with ROI and gaining advantage of all-Island market and beyond in EU;</a:t>
            </a:r>
          </a:p>
          <a:p>
            <a:pPr lvl="0"/>
            <a:endParaRPr lang="en-GB" sz="2000" b="1" dirty="0" smtClean="0">
              <a:solidFill>
                <a:srgbClr val="000090"/>
              </a:solidFill>
              <a:latin typeface="Arial Narrow"/>
              <a:cs typeface="Arial Narrow"/>
            </a:endParaRPr>
          </a:p>
          <a:p>
            <a:pPr lvl="0"/>
            <a:r>
              <a:rPr lang="en-GB" sz="2000" b="1" dirty="0" smtClean="0">
                <a:solidFill>
                  <a:srgbClr val="000090"/>
                </a:solidFill>
                <a:latin typeface="Arial Narrow"/>
                <a:cs typeface="Arial Narrow"/>
              </a:rPr>
              <a:t>Especially the case in examining the role of Global Values Chains (GVCs) in integrating economic activities in a large economic space.</a:t>
            </a:r>
            <a:endParaRPr lang="en-GB" sz="2000" b="1" dirty="0">
              <a:solidFill>
                <a:srgbClr val="3366FF"/>
              </a:solidFill>
              <a:latin typeface="Arial Narrow"/>
              <a:cs typeface="Arial Narrow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252" y="2231087"/>
            <a:ext cx="6362700" cy="2387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06359" y="312673"/>
            <a:ext cx="553701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Foreign Direct Investment (FDI)</a:t>
            </a:r>
          </a:p>
          <a:p>
            <a:pPr algn="ctr"/>
            <a:r>
              <a:rPr lang="en-GB" sz="2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crucial for Productivity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63032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7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34315" y="194687"/>
            <a:ext cx="5377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TESLA’s GVC</a:t>
            </a:r>
            <a:endParaRPr lang="en-GB" sz="3600" dirty="0">
              <a:solidFill>
                <a:srgbClr val="3366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2" y="1644650"/>
            <a:ext cx="7196435" cy="498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8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9848" y="1956211"/>
            <a:ext cx="8356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</a:t>
            </a:r>
            <a:endParaRPr lang="en-GB" sz="2000" b="1" dirty="0">
              <a:solidFill>
                <a:srgbClr val="3366FF"/>
              </a:solidFill>
              <a:latin typeface="Arial Narrow"/>
              <a:cs typeface="Arial Narrow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6359" y="312673"/>
            <a:ext cx="55370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Possible post-</a:t>
            </a:r>
            <a:r>
              <a:rPr lang="en-GB" sz="3200" b="1" spc="50" dirty="0" err="1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Brexit</a:t>
            </a:r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Trade</a:t>
            </a:r>
          </a:p>
          <a:p>
            <a:pPr algn="ctr"/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Deals</a:t>
            </a:r>
            <a:endParaRPr lang="en-GB" sz="3200" dirty="0"/>
          </a:p>
        </p:txBody>
      </p:sp>
      <p:sp>
        <p:nvSpPr>
          <p:cNvPr id="12" name="Rectangle 11"/>
          <p:cNvSpPr/>
          <p:nvPr/>
        </p:nvSpPr>
        <p:spPr>
          <a:xfrm>
            <a:off x="329848" y="1556101"/>
            <a:ext cx="8356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</a:t>
            </a: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Re-structured EU (but only after French and German Elections, 2017);</a:t>
            </a:r>
          </a:p>
          <a:p>
            <a:pPr marL="342900" lvl="0" indent="-342900">
              <a:buFont typeface="Arial"/>
              <a:buChar char="•"/>
            </a:pPr>
            <a:endParaRPr lang="en-US" sz="24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European Economic Area (Norway Model);</a:t>
            </a:r>
          </a:p>
          <a:p>
            <a:pPr marL="342900" lvl="0" indent="-342900">
              <a:buFont typeface="Arial"/>
              <a:buChar char="•"/>
            </a:pPr>
            <a:endParaRPr lang="en-US" sz="24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European Free Trade Agreement (EFTA, Switzerland);</a:t>
            </a:r>
          </a:p>
          <a:p>
            <a:pPr marL="342900" lvl="0" indent="-342900">
              <a:buFont typeface="Arial"/>
              <a:buChar char="•"/>
            </a:pPr>
            <a:endParaRPr lang="en-US" sz="24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Comprehensive and Trade Agreement (CETA, Canada);</a:t>
            </a:r>
          </a:p>
          <a:p>
            <a:pPr marL="342900" lvl="0" indent="-342900">
              <a:buFont typeface="Arial"/>
              <a:buChar char="•"/>
            </a:pPr>
            <a:endParaRPr lang="en-US" sz="24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World Trade </a:t>
            </a:r>
            <a:r>
              <a:rPr lang="en-US" sz="2400" b="1" dirty="0" err="1" smtClean="0">
                <a:solidFill>
                  <a:srgbClr val="0000FF"/>
                </a:solidFill>
                <a:latin typeface="Arial Narrow"/>
                <a:cs typeface="Arial Narrow"/>
              </a:rPr>
              <a:t>Organsation</a:t>
            </a:r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 (WTO) rule-based bi-lateral deals;</a:t>
            </a:r>
          </a:p>
          <a:p>
            <a:pPr marL="342900" lvl="0" indent="-342900">
              <a:buFont typeface="Arial"/>
              <a:buChar char="•"/>
            </a:pPr>
            <a:endParaRPr lang="en-US" sz="2400" b="1" dirty="0">
              <a:solidFill>
                <a:srgbClr val="0000FF"/>
              </a:solidFill>
              <a:latin typeface="Arial Narrow"/>
              <a:cs typeface="Arial Narrow"/>
            </a:endParaRPr>
          </a:p>
          <a:p>
            <a:pPr lvl="0"/>
            <a:r>
              <a:rPr lang="en-US" sz="24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BUT Northern Ireland different to rest of UK because of ROI</a:t>
            </a:r>
          </a:p>
        </p:txBody>
      </p:sp>
    </p:spTree>
    <p:extLst>
      <p:ext uri="{BB962C8B-B14F-4D97-AF65-F5344CB8AC3E}">
        <p14:creationId xmlns:p14="http://schemas.microsoft.com/office/powerpoint/2010/main" val="3195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9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9848" y="1956211"/>
            <a:ext cx="8356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</a:t>
            </a:r>
            <a:endParaRPr lang="en-GB" sz="2000" b="1" dirty="0">
              <a:solidFill>
                <a:srgbClr val="3366FF"/>
              </a:solidFill>
              <a:latin typeface="Arial Narrow"/>
              <a:cs typeface="Arial Narrow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6359" y="312673"/>
            <a:ext cx="55370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Outcomes: </a:t>
            </a:r>
          </a:p>
          <a:p>
            <a:pPr algn="ctr"/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The </a:t>
            </a:r>
            <a:r>
              <a:rPr lang="en-GB" sz="3200" b="1" spc="50" dirty="0" err="1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Matryoshka</a:t>
            </a:r>
            <a:r>
              <a:rPr lang="en-GB" sz="32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Doll?</a:t>
            </a:r>
            <a:endParaRPr lang="en-GB" sz="3200" dirty="0"/>
          </a:p>
        </p:txBody>
      </p:sp>
      <p:sp>
        <p:nvSpPr>
          <p:cNvPr id="12" name="Rectangle 11"/>
          <p:cNvSpPr/>
          <p:nvPr/>
        </p:nvSpPr>
        <p:spPr>
          <a:xfrm>
            <a:off x="329848" y="1556101"/>
            <a:ext cx="8356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b="1" dirty="0" smtClean="0">
              <a:solidFill>
                <a:srgbClr val="0000FF"/>
              </a:solidFill>
              <a:latin typeface="Arial Narrow"/>
              <a:cs typeface="Arial Narro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563" y="2197100"/>
            <a:ext cx="4680035" cy="379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7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66" y="5672668"/>
            <a:ext cx="7694083" cy="9525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8048" y="1956568"/>
            <a:ext cx="7175501" cy="1375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" name="Picture 5" descr="oubs_CompSig_new_rg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-1"/>
            <a:ext cx="1269999" cy="13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EA7A7-626F-DF4B-9046-6B444C67D822}" type="slidenum">
              <a:rPr lang="en-GB" smtClean="0">
                <a:solidFill>
                  <a:srgbClr val="000090"/>
                </a:solidFill>
              </a:rPr>
              <a:t>10</a:t>
            </a:fld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0" y="81803"/>
            <a:ext cx="1807153" cy="147429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9848" y="1956211"/>
            <a:ext cx="8356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srgbClr val="0000FF"/>
                </a:solidFill>
                <a:latin typeface="Arial Narrow"/>
                <a:cs typeface="Arial Narrow"/>
              </a:rPr>
              <a:t>	</a:t>
            </a:r>
            <a:endParaRPr lang="en-GB" sz="2000" b="1" dirty="0">
              <a:solidFill>
                <a:srgbClr val="3366FF"/>
              </a:solidFill>
              <a:latin typeface="Arial Narrow"/>
              <a:cs typeface="Arial Narrow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6359" y="312673"/>
            <a:ext cx="5537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spc="50" dirty="0" smtClean="0">
                <a:ln w="11430"/>
                <a:solidFill>
                  <a:srgbClr val="33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The Border Paradox</a:t>
            </a:r>
            <a:endParaRPr lang="en-GB" sz="3600" dirty="0"/>
          </a:p>
        </p:txBody>
      </p:sp>
      <p:sp>
        <p:nvSpPr>
          <p:cNvPr id="12" name="Rectangle 11"/>
          <p:cNvSpPr/>
          <p:nvPr/>
        </p:nvSpPr>
        <p:spPr>
          <a:xfrm>
            <a:off x="329848" y="1556101"/>
            <a:ext cx="8356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b="1" dirty="0" smtClean="0">
              <a:solidFill>
                <a:srgbClr val="0000FF"/>
              </a:solidFill>
              <a:latin typeface="Arial Narrow"/>
              <a:cs typeface="Arial Narro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3890" y="2356321"/>
            <a:ext cx="2633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lang="en-GB" sz="96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36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200</Words>
  <Application>Microsoft Office PowerPoint</Application>
  <PresentationFormat>On-screen Show (4:3)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Arial Narrow</vt:lpstr>
      <vt:lpstr>Calibri</vt:lpstr>
      <vt:lpstr>Office Theme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Northeren Ireland’s Economy &amp; Culture:   The BREXIT Debate </dc:title>
  <dc:creator>Leslie Budd</dc:creator>
  <cp:lastModifiedBy>IS Office</cp:lastModifiedBy>
  <cp:revision>70</cp:revision>
  <dcterms:created xsi:type="dcterms:W3CDTF">2016-03-08T12:04:38Z</dcterms:created>
  <dcterms:modified xsi:type="dcterms:W3CDTF">2016-09-22T15:26:03Z</dcterms:modified>
</cp:coreProperties>
</file>