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70" r:id="rId2"/>
    <p:sldId id="371" r:id="rId3"/>
    <p:sldId id="383" r:id="rId4"/>
    <p:sldId id="388" r:id="rId5"/>
    <p:sldId id="384" r:id="rId6"/>
    <p:sldId id="385" r:id="rId7"/>
    <p:sldId id="386" r:id="rId8"/>
    <p:sldId id="390" r:id="rId9"/>
    <p:sldId id="391" r:id="rId10"/>
    <p:sldId id="387" r:id="rId11"/>
    <p:sldId id="378" r:id="rId12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BFA0"/>
    <a:srgbClr val="E69622"/>
    <a:srgbClr val="E47723"/>
    <a:srgbClr val="E57B23"/>
    <a:srgbClr val="0063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82" autoAdjust="0"/>
  </p:normalViewPr>
  <p:slideViewPr>
    <p:cSldViewPr snapToGrid="0" snapToObjects="1">
      <p:cViewPr varScale="1">
        <p:scale>
          <a:sx n="63" d="100"/>
          <a:sy n="63" d="100"/>
        </p:scale>
        <p:origin x="-136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52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5FDEF-141C-3B42-BBBA-A8963B6EFDC6}" type="datetimeFigureOut">
              <a:rPr lang="en-US" smtClean="0"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20250-94E7-D44A-9687-49A9FE51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2307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4F35D-8F01-E24A-B784-66604B1BA31C}" type="datetimeFigureOut">
              <a:rPr lang="en-US" smtClean="0"/>
              <a:t>9/20/2016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DB59E-B734-834D-B882-336EDEA47F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65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F1C5-7031-0745-B456-84F1D39AD6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57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BEA016-05B4-49BF-BE8A-2560E5F9CDC5}" type="datetimeFigureOut">
              <a:rPr lang="en-IE" smtClean="0"/>
              <a:t>20/09/2016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4266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BEA016-05B4-49BF-BE8A-2560E5F9CDC5}" type="datetimeFigureOut">
              <a:rPr lang="en-IE" smtClean="0"/>
              <a:t>20/09/2016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344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BEA016-05B4-49BF-BE8A-2560E5F9CDC5}" type="datetimeFigureOut">
              <a:rPr lang="en-IE" smtClean="0"/>
              <a:t>20/09/2016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3985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89332" y="167018"/>
            <a:ext cx="897467" cy="314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2F1C5-7031-0745-B456-84F1D39AD6C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/>
          <a:srcRect t="10234" b="56"/>
          <a:stretch/>
        </p:blipFill>
        <p:spPr>
          <a:xfrm>
            <a:off x="0" y="-21600"/>
            <a:ext cx="3583459" cy="1249200"/>
          </a:xfrm>
          <a:prstGeom prst="rect">
            <a:avLst/>
          </a:prstGeom>
          <a:effectLst>
            <a:outerShdw blurRad="1524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/>
          <a:srcRect b="24570"/>
          <a:stretch/>
        </p:blipFill>
        <p:spPr>
          <a:xfrm>
            <a:off x="632597" y="338293"/>
            <a:ext cx="1557295" cy="5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4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BREXIT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sz="3600" dirty="0" smtClean="0"/>
              <a:t>Key issues for the agriculture sector</a:t>
            </a:r>
            <a:endParaRPr lang="en-IE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0900" y="3886200"/>
            <a:ext cx="7200900" cy="1752600"/>
          </a:xfrm>
        </p:spPr>
        <p:txBody>
          <a:bodyPr/>
          <a:lstStyle/>
          <a:p>
            <a:endParaRPr lang="en-IE" dirty="0" smtClean="0"/>
          </a:p>
          <a:p>
            <a:r>
              <a:rPr lang="en-IE" sz="2800" i="1" dirty="0" smtClean="0"/>
              <a:t>Rowena Dwyer – IFA Chief Economist</a:t>
            </a:r>
            <a:endParaRPr lang="en-IE" sz="2800" i="1" dirty="0"/>
          </a:p>
          <a:p>
            <a:r>
              <a:rPr lang="en-IE" sz="2800" i="1" dirty="0" smtClean="0"/>
              <a:t>22</a:t>
            </a:r>
            <a:r>
              <a:rPr lang="en-IE" sz="2800" i="1" baseline="30000" dirty="0" smtClean="0"/>
              <a:t>nd</a:t>
            </a:r>
            <a:r>
              <a:rPr lang="en-IE" sz="2800" i="1" dirty="0" smtClean="0"/>
              <a:t> Septembe</a:t>
            </a:r>
            <a:r>
              <a:rPr lang="en-IE" sz="2800" i="1" dirty="0" smtClean="0"/>
              <a:t>r 2016</a:t>
            </a:r>
            <a:endParaRPr lang="en-IE" sz="28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041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Topics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200" dirty="0" smtClean="0"/>
              <a:t>UK </a:t>
            </a:r>
            <a:r>
              <a:rPr lang="en-IE" sz="2200" dirty="0" smtClean="0"/>
              <a:t>and Irish agriculture – a special </a:t>
            </a:r>
            <a:r>
              <a:rPr lang="en-IE" sz="2200" dirty="0" smtClean="0"/>
              <a:t>relationship</a:t>
            </a:r>
          </a:p>
          <a:p>
            <a:pPr lvl="1"/>
            <a:r>
              <a:rPr lang="en-IE" sz="1800" dirty="0" smtClean="0"/>
              <a:t>Focus on Cross-border trade </a:t>
            </a:r>
            <a:endParaRPr lang="en-IE" sz="1800" dirty="0" smtClean="0"/>
          </a:p>
          <a:p>
            <a:endParaRPr lang="en-IE" sz="2200" dirty="0" smtClean="0"/>
          </a:p>
          <a:p>
            <a:r>
              <a:rPr lang="en-IE" sz="2200" dirty="0" smtClean="0"/>
              <a:t>The key issues</a:t>
            </a:r>
          </a:p>
          <a:p>
            <a:pPr lvl="1"/>
            <a:r>
              <a:rPr lang="en-IE" sz="1800" dirty="0" smtClean="0"/>
              <a:t>Short term - Exchange rate volatility</a:t>
            </a:r>
          </a:p>
          <a:p>
            <a:pPr lvl="1"/>
            <a:r>
              <a:rPr lang="en-IE" sz="1800" dirty="0" smtClean="0"/>
              <a:t>Future trading relationship</a:t>
            </a:r>
            <a:endParaRPr lang="en-IE" sz="1800" dirty="0"/>
          </a:p>
          <a:p>
            <a:pPr lvl="1"/>
            <a:r>
              <a:rPr lang="en-IE" sz="1800" dirty="0" smtClean="0"/>
              <a:t>The EU Budget </a:t>
            </a:r>
            <a:endParaRPr lang="en-IE" sz="1800" dirty="0" smtClean="0"/>
          </a:p>
          <a:p>
            <a:pPr lvl="1"/>
            <a:r>
              <a:rPr lang="en-IE" sz="1800" dirty="0" smtClean="0"/>
              <a:t>Agricultural  Support once outside the EU?</a:t>
            </a:r>
            <a:endParaRPr lang="en-IE" sz="1800" dirty="0" smtClean="0"/>
          </a:p>
          <a:p>
            <a:pPr lvl="1"/>
            <a:r>
              <a:rPr lang="en-IE" sz="1800" dirty="0" smtClean="0"/>
              <a:t>Other</a:t>
            </a:r>
            <a:r>
              <a:rPr lang="en-IE" sz="2200" dirty="0"/>
              <a:t> </a:t>
            </a:r>
            <a:r>
              <a:rPr lang="en-IE" sz="2200" dirty="0" smtClean="0"/>
              <a:t>Issues</a:t>
            </a:r>
            <a:endParaRPr lang="en-IE" sz="1800" dirty="0" smtClean="0"/>
          </a:p>
          <a:p>
            <a:endParaRPr lang="en-IE" sz="2200" dirty="0" smtClean="0"/>
          </a:p>
          <a:p>
            <a:r>
              <a:rPr lang="en-IE" sz="2200" dirty="0" smtClean="0"/>
              <a:t>Conclusion </a:t>
            </a:r>
            <a:endParaRPr lang="en-IE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8387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5298" y="500063"/>
            <a:ext cx="6140054" cy="1325562"/>
          </a:xfrm>
        </p:spPr>
        <p:txBody>
          <a:bodyPr rtlCol="0">
            <a:normAutofit/>
          </a:bodyPr>
          <a:lstStyle/>
          <a:p>
            <a:pPr lvl="1" algn="r" eaLnBrk="1" fontAlgn="auto" hangingPunct="1">
              <a:spcAft>
                <a:spcPts val="0"/>
              </a:spcAft>
              <a:defRPr/>
            </a:pPr>
            <a:r>
              <a:rPr lang="en-IE" sz="3600" kern="1200" dirty="0" smtClean="0">
                <a:solidFill>
                  <a:srgbClr val="006600"/>
                </a:solidFill>
                <a:latin typeface="Century Gothic" panose="020B0502020202020204" pitchFamily="34" charset="0"/>
                <a:ea typeface="+mj-ea"/>
                <a:cs typeface="+mj-cs"/>
              </a:rPr>
              <a:t>The Irish Agri-food sector</a:t>
            </a:r>
            <a:r>
              <a:rPr lang="en-IE" sz="4000" dirty="0">
                <a:solidFill>
                  <a:sysClr val="windowText" lastClr="000000"/>
                </a:solidFill>
              </a:rPr>
              <a:t/>
            </a:r>
            <a:br>
              <a:rPr lang="en-IE" sz="4000" dirty="0">
                <a:solidFill>
                  <a:sysClr val="windowText" lastClr="000000"/>
                </a:solidFill>
              </a:rPr>
            </a:br>
            <a:endParaRPr lang="en-IE" sz="1800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419" y="1745456"/>
            <a:ext cx="7886700" cy="43513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E" dirty="0" smtClean="0"/>
              <a:t>A special  trading relationship with the UK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4457425" y="2403475"/>
            <a:ext cx="4273153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latin typeface="+mn-lt"/>
                <a:cs typeface="+mn-cs"/>
              </a:rPr>
              <a:t>While diversification into new markets is occurring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E" dirty="0">
                <a:latin typeface="+mn-lt"/>
                <a:cs typeface="+mn-cs"/>
              </a:rPr>
              <a:t>1973 –  70% of all food exports to UK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E" dirty="0">
                <a:latin typeface="+mn-lt"/>
                <a:cs typeface="+mn-cs"/>
              </a:rPr>
              <a:t>2015 – 41% to UK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latin typeface="+mn-lt"/>
                <a:cs typeface="+mn-cs"/>
              </a:rPr>
              <a:t>Still a hugely important trading partner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E" dirty="0">
                <a:latin typeface="+mn-lt"/>
                <a:cs typeface="+mn-cs"/>
              </a:rPr>
              <a:t>Beef exports – €1.1b (50%) to UK market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E" dirty="0">
                <a:latin typeface="+mn-lt"/>
                <a:cs typeface="+mn-cs"/>
              </a:rPr>
              <a:t>Dairy exports  -€1b (1/3) to UK market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E" dirty="0">
                <a:latin typeface="+mn-lt"/>
                <a:cs typeface="+mn-cs"/>
              </a:rPr>
              <a:t>Pigmeat exports - €350m (60%) to </a:t>
            </a:r>
            <a:r>
              <a:rPr lang="en-IE" dirty="0" smtClean="0">
                <a:latin typeface="+mn-lt"/>
                <a:cs typeface="+mn-cs"/>
              </a:rPr>
              <a:t>UK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E" dirty="0" smtClean="0">
                <a:latin typeface="+mn-lt"/>
                <a:cs typeface="+mn-cs"/>
              </a:rPr>
              <a:t>Mushrooms  </a:t>
            </a:r>
            <a:r>
              <a:rPr lang="en-IE" dirty="0">
                <a:latin typeface="+mn-lt"/>
                <a:cs typeface="+mn-cs"/>
              </a:rPr>
              <a:t>~€</a:t>
            </a:r>
            <a:r>
              <a:rPr lang="en-IE" dirty="0" smtClean="0">
                <a:latin typeface="+mn-lt"/>
                <a:cs typeface="+mn-cs"/>
              </a:rPr>
              <a:t>120m </a:t>
            </a:r>
            <a:r>
              <a:rPr lang="en-IE" dirty="0">
                <a:latin typeface="+mn-lt"/>
                <a:cs typeface="+mn-cs"/>
              </a:rPr>
              <a:t>– UK the only large scale Irish export </a:t>
            </a:r>
            <a:r>
              <a:rPr lang="en-IE" dirty="0" smtClean="0">
                <a:latin typeface="+mn-lt"/>
                <a:cs typeface="+mn-cs"/>
              </a:rPr>
              <a:t>market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E" dirty="0">
              <a:latin typeface="+mn-lt"/>
              <a:cs typeface="+mn-cs"/>
            </a:endParaRPr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2762251"/>
            <a:ext cx="3362325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3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0" y="274638"/>
            <a:ext cx="5524500" cy="1143000"/>
          </a:xfrm>
        </p:spPr>
        <p:txBody>
          <a:bodyPr/>
          <a:lstStyle/>
          <a:p>
            <a:pPr algn="r"/>
            <a:r>
              <a:rPr lang="en-IE" dirty="0" smtClean="0"/>
              <a:t>Focus on Cross-border trade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600" dirty="0" smtClean="0"/>
              <a:t>Significant cross border trade annually</a:t>
            </a:r>
          </a:p>
          <a:p>
            <a:pPr lvl="2"/>
            <a:r>
              <a:rPr lang="en-IE" sz="2000" dirty="0" smtClean="0"/>
              <a:t>Animals and animal products for further processing</a:t>
            </a:r>
            <a:endParaRPr lang="en-IE" sz="2000" dirty="0"/>
          </a:p>
          <a:p>
            <a:pPr lvl="2"/>
            <a:r>
              <a:rPr lang="en-IE" sz="2000" dirty="0"/>
              <a:t>350,000 </a:t>
            </a:r>
            <a:r>
              <a:rPr lang="en-IE" sz="2000" dirty="0" smtClean="0"/>
              <a:t>live </a:t>
            </a:r>
            <a:r>
              <a:rPr lang="en-IE" sz="2000" dirty="0"/>
              <a:t>sheep imports to ROI </a:t>
            </a:r>
          </a:p>
          <a:p>
            <a:pPr lvl="2"/>
            <a:r>
              <a:rPr lang="en-IE" sz="2000" dirty="0" smtClean="0"/>
              <a:t>500,000 </a:t>
            </a:r>
            <a:r>
              <a:rPr lang="en-IE" sz="2000" dirty="0"/>
              <a:t>pigs exported to NI </a:t>
            </a:r>
          </a:p>
          <a:p>
            <a:pPr lvl="2"/>
            <a:r>
              <a:rPr lang="en-IE" sz="2000" dirty="0" smtClean="0"/>
              <a:t>Over 500m litres </a:t>
            </a:r>
            <a:r>
              <a:rPr lang="en-IE" sz="2000" dirty="0"/>
              <a:t>of milk from NI </a:t>
            </a:r>
            <a:r>
              <a:rPr lang="en-IE" sz="2000" dirty="0" smtClean="0"/>
              <a:t>processed in ROI</a:t>
            </a:r>
          </a:p>
          <a:p>
            <a:pPr marL="914400" lvl="2" indent="0">
              <a:buNone/>
            </a:pPr>
            <a:endParaRPr lang="en-IE" sz="2200" dirty="0" smtClean="0"/>
          </a:p>
          <a:p>
            <a:r>
              <a:rPr lang="en-IE" sz="2600" dirty="0" smtClean="0"/>
              <a:t>Value of agri-food trade– H1 2016 </a:t>
            </a:r>
          </a:p>
          <a:p>
            <a:pPr lvl="2"/>
            <a:r>
              <a:rPr lang="en-IE" sz="2000" dirty="0" smtClean="0"/>
              <a:t>Exports to Northern Ireland  - €250m</a:t>
            </a:r>
          </a:p>
          <a:p>
            <a:pPr lvl="3"/>
            <a:r>
              <a:rPr lang="en-IE" dirty="0" smtClean="0"/>
              <a:t>€75m meat exports (vs €25m meat imports)</a:t>
            </a:r>
          </a:p>
          <a:p>
            <a:pPr marL="1371600" lvl="3" indent="0">
              <a:buNone/>
            </a:pPr>
            <a:endParaRPr lang="en-IE" dirty="0" smtClean="0"/>
          </a:p>
          <a:p>
            <a:pPr lvl="2"/>
            <a:r>
              <a:rPr lang="en-IE" sz="2000" dirty="0" smtClean="0"/>
              <a:t>Imports from Northern Ireland - €200m</a:t>
            </a:r>
          </a:p>
          <a:p>
            <a:pPr lvl="3"/>
            <a:r>
              <a:rPr lang="en-IE" dirty="0" smtClean="0"/>
              <a:t>€75m dairy imports (vs €25m dairy exports from ROI)</a:t>
            </a:r>
          </a:p>
          <a:p>
            <a:endParaRPr lang="en-IE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1210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1850" y="274638"/>
            <a:ext cx="5314950" cy="1143000"/>
          </a:xfrm>
        </p:spPr>
        <p:txBody>
          <a:bodyPr/>
          <a:lstStyle/>
          <a:p>
            <a:pPr algn="r"/>
            <a:r>
              <a:rPr lang="en-IE" sz="3600" dirty="0" smtClean="0"/>
              <a:t>Short-term issues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9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IE" sz="2200" b="1" dirty="0" smtClean="0"/>
              <a:t>Exchange </a:t>
            </a:r>
            <a:r>
              <a:rPr lang="en-IE" sz="2200" b="1" dirty="0" smtClean="0"/>
              <a:t>rate volatility </a:t>
            </a:r>
          </a:p>
          <a:p>
            <a:pPr lvl="1"/>
            <a:r>
              <a:rPr lang="en-IE" sz="1800" dirty="0"/>
              <a:t>P</a:t>
            </a:r>
            <a:r>
              <a:rPr lang="en-IE" sz="1800" dirty="0" smtClean="0"/>
              <a:t>ound has weakened from </a:t>
            </a:r>
            <a:r>
              <a:rPr lang="en-IE" sz="1800" dirty="0"/>
              <a:t>£</a:t>
            </a:r>
            <a:r>
              <a:rPr lang="en-IE" sz="1800" dirty="0" smtClean="0"/>
              <a:t>0.76: </a:t>
            </a:r>
            <a:r>
              <a:rPr lang="en-IE" sz="1800" dirty="0"/>
              <a:t>€1 to </a:t>
            </a:r>
            <a:r>
              <a:rPr lang="en-IE" sz="1800" dirty="0" smtClean="0"/>
              <a:t>reach £0.86:€</a:t>
            </a:r>
            <a:r>
              <a:rPr lang="en-IE" sz="1800" dirty="0" smtClean="0"/>
              <a:t>1</a:t>
            </a:r>
          </a:p>
          <a:p>
            <a:pPr lvl="1"/>
            <a:r>
              <a:rPr lang="en-IE" sz="1800" dirty="0" smtClean="0"/>
              <a:t>Positive for Northern Irish exports into Ireland and the EU</a:t>
            </a:r>
          </a:p>
          <a:p>
            <a:pPr lvl="1"/>
            <a:r>
              <a:rPr lang="en-IE" sz="1800" dirty="0" smtClean="0"/>
              <a:t>Negative impact on competitiveness for Irish agricultural exports to UK</a:t>
            </a:r>
          </a:p>
          <a:p>
            <a:pPr lvl="1"/>
            <a:r>
              <a:rPr lang="en-IE" sz="1800" dirty="0" smtClean="0"/>
              <a:t>Irish exports to UK down 7.5% in July 2016 v July 2015</a:t>
            </a:r>
            <a:endParaRPr lang="en-IE" sz="1800" dirty="0" smtClean="0"/>
          </a:p>
          <a:p>
            <a:pPr marL="0" indent="0">
              <a:buNone/>
            </a:pPr>
            <a:endParaRPr lang="en-IE" sz="1800" dirty="0"/>
          </a:p>
          <a:p>
            <a:r>
              <a:rPr lang="en-IE" sz="2000" dirty="0" smtClean="0"/>
              <a:t>IFA has identified practical </a:t>
            </a:r>
            <a:r>
              <a:rPr lang="en-IE" sz="2000" dirty="0"/>
              <a:t>steps </a:t>
            </a:r>
            <a:r>
              <a:rPr lang="en-IE" sz="2000" dirty="0" smtClean="0"/>
              <a:t>to </a:t>
            </a:r>
            <a:r>
              <a:rPr lang="en-IE" sz="2000" dirty="0"/>
              <a:t>mitigate </a:t>
            </a:r>
            <a:r>
              <a:rPr lang="en-IE" sz="2000" dirty="0" smtClean="0"/>
              <a:t>income/competitiveness </a:t>
            </a:r>
            <a:r>
              <a:rPr lang="en-IE" sz="2000" dirty="0" smtClean="0"/>
              <a:t>effects</a:t>
            </a:r>
            <a:endParaRPr lang="en-IE" sz="1800" dirty="0"/>
          </a:p>
          <a:p>
            <a:pPr lvl="1"/>
            <a:r>
              <a:rPr lang="en-IE" sz="1800" dirty="0"/>
              <a:t>Provide increased funding for farm schemes in October’s budget - already agreed as part of Ireland’s Rural Development programme. </a:t>
            </a:r>
          </a:p>
          <a:p>
            <a:pPr marL="457200" lvl="1" indent="0">
              <a:buNone/>
            </a:pPr>
            <a:endParaRPr lang="en-IE" sz="1800" dirty="0"/>
          </a:p>
          <a:p>
            <a:pPr lvl="1"/>
            <a:r>
              <a:rPr lang="en-IE" sz="1800" dirty="0"/>
              <a:t>Taxation measures - Assist with cost competitiveness in Budget</a:t>
            </a:r>
          </a:p>
          <a:p>
            <a:pPr marL="457200" lvl="1" indent="0">
              <a:buNone/>
            </a:pPr>
            <a:endParaRPr lang="en-IE" sz="1800" dirty="0"/>
          </a:p>
          <a:p>
            <a:pPr lvl="1"/>
            <a:r>
              <a:rPr lang="en-IE" sz="1800" dirty="0"/>
              <a:t>Increased promotion of Irish produce </a:t>
            </a:r>
            <a:r>
              <a:rPr lang="en-IE" sz="1800" dirty="0" smtClean="0"/>
              <a:t> in the UK and overseas and a </a:t>
            </a:r>
            <a:r>
              <a:rPr lang="en-IE" sz="1800" dirty="0"/>
              <a:t>strengthened Department of </a:t>
            </a:r>
            <a:r>
              <a:rPr lang="en-IE" sz="1800" dirty="0" smtClean="0"/>
              <a:t>Agriculture </a:t>
            </a:r>
            <a:r>
              <a:rPr lang="en-IE" sz="1800" dirty="0"/>
              <a:t>market access </a:t>
            </a:r>
            <a:r>
              <a:rPr lang="en-IE" sz="1800" dirty="0" smtClean="0"/>
              <a:t>unit</a:t>
            </a:r>
            <a:endParaRPr lang="en-IE" sz="1800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61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274638"/>
            <a:ext cx="7594600" cy="1143000"/>
          </a:xfrm>
        </p:spPr>
        <p:txBody>
          <a:bodyPr/>
          <a:lstStyle/>
          <a:p>
            <a:pPr algn="r"/>
            <a:r>
              <a:rPr lang="en-IE" sz="3600" dirty="0" smtClean="0"/>
              <a:t>Longer Term - Future trading relationship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8229600" cy="5105082"/>
          </a:xfrm>
        </p:spPr>
        <p:txBody>
          <a:bodyPr/>
          <a:lstStyle/>
          <a:p>
            <a:r>
              <a:rPr lang="en-IE" sz="2400" dirty="0" smtClean="0"/>
              <a:t>Unknown – no discussions have started </a:t>
            </a:r>
          </a:p>
          <a:p>
            <a:pPr lvl="1"/>
            <a:r>
              <a:rPr lang="en-IE" sz="1800" dirty="0" smtClean="0"/>
              <a:t>Currently, outside of the Single Market, all trade agreements have tariff barriers for agricultural goods</a:t>
            </a:r>
            <a:endParaRPr lang="en-IE" sz="1800" dirty="0" smtClean="0"/>
          </a:p>
          <a:p>
            <a:pPr marL="0" indent="0">
              <a:buNone/>
            </a:pPr>
            <a:endParaRPr lang="en-IE" sz="2200" dirty="0"/>
          </a:p>
          <a:p>
            <a:pPr marL="0" indent="0">
              <a:buNone/>
            </a:pPr>
            <a:r>
              <a:rPr lang="en-IE" sz="2200" dirty="0" smtClean="0"/>
              <a:t>IFA </a:t>
            </a:r>
            <a:r>
              <a:rPr lang="en-IE" sz="2200" dirty="0"/>
              <a:t>position</a:t>
            </a:r>
          </a:p>
          <a:p>
            <a:pPr lvl="1"/>
            <a:r>
              <a:rPr lang="en-IE" sz="1800" dirty="0"/>
              <a:t>Imposition of barriers to trade would all add to costs and undermine the competitiveness of our agri-food exports. </a:t>
            </a:r>
          </a:p>
          <a:p>
            <a:pPr lvl="1"/>
            <a:r>
              <a:rPr lang="en-IE" sz="1800" dirty="0"/>
              <a:t>Hugely important for agriculture and agri-food sector that as free as possible market access to the UK is maintained</a:t>
            </a:r>
          </a:p>
          <a:p>
            <a:endParaRPr lang="en-IE" sz="2200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IE" sz="2200" dirty="0"/>
              <a:t>Another risk – 3</a:t>
            </a:r>
            <a:r>
              <a:rPr lang="en-IE" sz="2200" baseline="30000" dirty="0"/>
              <a:t>rd</a:t>
            </a:r>
            <a:r>
              <a:rPr lang="en-IE" sz="2200" dirty="0"/>
              <a:t> country trade deals with the UK</a:t>
            </a:r>
          </a:p>
          <a:p>
            <a:pPr lvl="1">
              <a:defRPr/>
            </a:pPr>
            <a:r>
              <a:rPr lang="en-IE" sz="1800" dirty="0"/>
              <a:t>Displacement of </a:t>
            </a:r>
            <a:r>
              <a:rPr lang="en-IE" sz="1800" dirty="0" smtClean="0"/>
              <a:t>Irish/ Northern Irish </a:t>
            </a:r>
            <a:r>
              <a:rPr lang="en-IE" sz="1800" dirty="0"/>
              <a:t>product on UK market</a:t>
            </a:r>
          </a:p>
          <a:p>
            <a:pPr lvl="1">
              <a:defRPr/>
            </a:pPr>
            <a:r>
              <a:rPr lang="en-IE" sz="1800" dirty="0" smtClean="0"/>
              <a:t>UK </a:t>
            </a:r>
            <a:r>
              <a:rPr lang="en-IE" sz="1800" dirty="0"/>
              <a:t>cannot legally negotiate bilateral deals until such time as it is no longer a member of the </a:t>
            </a:r>
            <a:r>
              <a:rPr lang="en-IE" sz="1800" dirty="0" smtClean="0"/>
              <a:t>EU</a:t>
            </a:r>
          </a:p>
          <a:p>
            <a:pPr lvl="1">
              <a:defRPr/>
            </a:pPr>
            <a:r>
              <a:rPr lang="en-IE" sz="1800" dirty="0" smtClean="0"/>
              <a:t>Agricultura</a:t>
            </a:r>
            <a:r>
              <a:rPr lang="en-IE" sz="1800" dirty="0" smtClean="0"/>
              <a:t>l trade deal with a third country can only be in the context of an overall ‘Regional Trade Agreement’ – must cover ‘substantially all trade’</a:t>
            </a:r>
            <a:endParaRPr lang="en-IE" sz="1800" dirty="0" smtClean="0"/>
          </a:p>
          <a:p>
            <a:pPr lvl="1">
              <a:defRPr/>
            </a:pPr>
            <a:endParaRPr lang="en-IE" sz="1800" dirty="0" smtClean="0"/>
          </a:p>
          <a:p>
            <a:pPr lvl="1">
              <a:defRPr/>
            </a:pPr>
            <a:endParaRPr lang="en-IE" dirty="0" smtClean="0"/>
          </a:p>
          <a:p>
            <a:endParaRPr lang="en-IE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IE" sz="1700" dirty="0"/>
          </a:p>
          <a:p>
            <a:pPr marL="0" indent="0">
              <a:buNone/>
            </a:pPr>
            <a:endParaRPr lang="en-IE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4682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274638"/>
            <a:ext cx="5562600" cy="1143000"/>
          </a:xfrm>
        </p:spPr>
        <p:txBody>
          <a:bodyPr/>
          <a:lstStyle/>
          <a:p>
            <a:pPr algn="r"/>
            <a:r>
              <a:rPr lang="en-IE" sz="3400" dirty="0" smtClean="0"/>
              <a:t>Longer term - </a:t>
            </a:r>
            <a:r>
              <a:rPr lang="en-IE" sz="3400" dirty="0" smtClean="0"/>
              <a:t> Impact on EU </a:t>
            </a:r>
            <a:r>
              <a:rPr lang="en-IE" sz="3400" dirty="0"/>
              <a:t>Budget</a:t>
            </a:r>
            <a:br>
              <a:rPr lang="en-IE" sz="3400" dirty="0"/>
            </a:br>
            <a:endParaRPr lang="en-IE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en-IE" sz="2200" dirty="0" smtClean="0"/>
              <a:t>Current situation </a:t>
            </a:r>
          </a:p>
          <a:p>
            <a:pPr lvl="1"/>
            <a:r>
              <a:rPr lang="en-IE" sz="1800" dirty="0" smtClean="0"/>
              <a:t>UK a net contributor -~€10-11b </a:t>
            </a:r>
          </a:p>
          <a:p>
            <a:pPr lvl="1"/>
            <a:r>
              <a:rPr lang="en-IE" sz="1800" dirty="0" smtClean="0"/>
              <a:t>Reduced EU Budget – increased contributions from Member States?</a:t>
            </a:r>
          </a:p>
          <a:p>
            <a:pPr lvl="1"/>
            <a:endParaRPr lang="en-IE" sz="1000" dirty="0" smtClean="0"/>
          </a:p>
          <a:p>
            <a:r>
              <a:rPr lang="en-IE" sz="2200" dirty="0"/>
              <a:t>Future </a:t>
            </a:r>
            <a:r>
              <a:rPr lang="en-IE" sz="2200" dirty="0" smtClean="0"/>
              <a:t>situation</a:t>
            </a:r>
            <a:endParaRPr lang="en-IE" sz="2200" dirty="0"/>
          </a:p>
          <a:p>
            <a:pPr lvl="1"/>
            <a:r>
              <a:rPr lang="en-IE" sz="1800" dirty="0" smtClean="0"/>
              <a:t>Unknown - under </a:t>
            </a:r>
            <a:r>
              <a:rPr lang="en-IE" sz="1800" dirty="0"/>
              <a:t>new relationship  - UK may have to continue making a contribution?</a:t>
            </a:r>
          </a:p>
          <a:p>
            <a:pPr marL="457200" lvl="1" indent="0">
              <a:buNone/>
            </a:pPr>
            <a:endParaRPr lang="en-IE" sz="1000" dirty="0" smtClean="0"/>
          </a:p>
          <a:p>
            <a:r>
              <a:rPr lang="en-IE" sz="2200" dirty="0"/>
              <a:t>Some clarity</a:t>
            </a:r>
          </a:p>
          <a:p>
            <a:pPr lvl="1"/>
            <a:r>
              <a:rPr lang="en-IE" sz="1800" dirty="0"/>
              <a:t>Member State CAP funding to 2020 is set out in EU Regulations – would have to be changed by agreement of EU Commission/Council </a:t>
            </a:r>
            <a:r>
              <a:rPr lang="en-IE" sz="1800" dirty="0" smtClean="0"/>
              <a:t>/Parliament </a:t>
            </a:r>
            <a:endParaRPr lang="en-IE" sz="1800" dirty="0"/>
          </a:p>
          <a:p>
            <a:pPr lvl="1"/>
            <a:endParaRPr lang="en-IE" sz="1800" dirty="0" smtClean="0"/>
          </a:p>
          <a:p>
            <a:pPr lvl="1"/>
            <a:r>
              <a:rPr lang="en-IE" sz="1800" dirty="0" smtClean="0"/>
              <a:t>IFA Position – post 2020: Ireland is a net contributor to the EU budget – it is in Ireland’s strategic interest that there is a strong CAP budget post 2020</a:t>
            </a:r>
            <a:endParaRPr lang="en-IE" sz="1800" dirty="0"/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6474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0" y="274638"/>
            <a:ext cx="5543550" cy="1143000"/>
          </a:xfrm>
        </p:spPr>
        <p:txBody>
          <a:bodyPr/>
          <a:lstStyle/>
          <a:p>
            <a:pPr algn="r"/>
            <a:r>
              <a:rPr lang="en-IE" sz="3400" dirty="0" smtClean="0"/>
              <a:t>Longer Term – Agricultural Support outside the EU</a:t>
            </a:r>
            <a:r>
              <a:rPr lang="en-IE" dirty="0" smtClean="0"/>
              <a:t>	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sz="2400" dirty="0" smtClean="0"/>
          </a:p>
          <a:p>
            <a:r>
              <a:rPr lang="en-IE" sz="2400" dirty="0" smtClean="0"/>
              <a:t>Direct </a:t>
            </a:r>
            <a:r>
              <a:rPr lang="en-IE" sz="2400" dirty="0"/>
              <a:t>EU payments </a:t>
            </a:r>
            <a:r>
              <a:rPr lang="en-IE" sz="2400" dirty="0" smtClean="0"/>
              <a:t>represent </a:t>
            </a:r>
            <a:r>
              <a:rPr lang="en-IE" sz="2400" dirty="0"/>
              <a:t>87% of annual farm income</a:t>
            </a:r>
            <a:r>
              <a:rPr lang="en-IE" sz="2400" dirty="0" smtClean="0"/>
              <a:t> for Northern Irish Farmers </a:t>
            </a:r>
          </a:p>
          <a:p>
            <a:endParaRPr lang="en-IE" sz="2400" dirty="0" smtClean="0"/>
          </a:p>
          <a:p>
            <a:r>
              <a:rPr lang="en-IE" sz="2400" dirty="0" smtClean="0"/>
              <a:t>Future Agricultural Support </a:t>
            </a:r>
          </a:p>
          <a:p>
            <a:pPr lvl="1"/>
            <a:r>
              <a:rPr lang="en-IE" sz="2000" dirty="0" smtClean="0"/>
              <a:t>Philip Hammond - current </a:t>
            </a:r>
            <a:r>
              <a:rPr lang="en-IE" sz="2000" dirty="0"/>
              <a:t>level of agricultural funding under CAP Pillar 1 will be upheld until 2020, as part of the transition to new domestic arrangements</a:t>
            </a:r>
            <a:r>
              <a:rPr lang="en-IE" sz="2000" dirty="0" smtClean="0"/>
              <a:t>.</a:t>
            </a:r>
          </a:p>
          <a:p>
            <a:pPr lvl="1"/>
            <a:endParaRPr lang="en-IE" sz="2000" dirty="0" smtClean="0"/>
          </a:p>
          <a:p>
            <a:pPr lvl="1"/>
            <a:r>
              <a:rPr lang="en-IE" sz="2000" dirty="0" smtClean="0"/>
              <a:t>No certainty after that point</a:t>
            </a:r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2082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0" y="167018"/>
            <a:ext cx="5448300" cy="1143000"/>
          </a:xfrm>
        </p:spPr>
        <p:txBody>
          <a:bodyPr/>
          <a:lstStyle/>
          <a:p>
            <a:pPr algn="r"/>
            <a:r>
              <a:rPr lang="en-IE" sz="3400" dirty="0" smtClean="0"/>
              <a:t>NFU study on potential BREXIT impact</a:t>
            </a:r>
            <a:endParaRPr lang="en-IE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775200"/>
          </a:xfrm>
        </p:spPr>
        <p:txBody>
          <a:bodyPr/>
          <a:lstStyle/>
          <a:p>
            <a:r>
              <a:rPr lang="en-IE" sz="2000" dirty="0" smtClean="0"/>
              <a:t>Study modelled the impact of changes in agricultural supports and trading relationships on farm incomes and viability</a:t>
            </a:r>
          </a:p>
          <a:p>
            <a:pPr marL="0" indent="0">
              <a:buNone/>
            </a:pPr>
            <a:endParaRPr lang="en-IE" sz="2000" dirty="0"/>
          </a:p>
          <a:p>
            <a:pPr marL="0" indent="0">
              <a:buNone/>
            </a:pPr>
            <a:r>
              <a:rPr lang="en-IE" sz="2000" dirty="0" smtClean="0"/>
              <a:t>Trading relationship</a:t>
            </a:r>
          </a:p>
          <a:p>
            <a:pPr lvl="1"/>
            <a:r>
              <a:rPr lang="en-IE" sz="1800" dirty="0" smtClean="0"/>
              <a:t>Full trade liberalisation – would have a negative impact on domestic prices for meat, some dairy and knock-on impact on feed prices</a:t>
            </a:r>
          </a:p>
          <a:p>
            <a:pPr lvl="1"/>
            <a:r>
              <a:rPr lang="en-IE" sz="1800" dirty="0" smtClean="0"/>
              <a:t>A  less open trade relationship (WTO tariffs, Free Trade Agreements) – would increase cost of imports into UK and increase domestic prices</a:t>
            </a:r>
          </a:p>
          <a:p>
            <a:pPr lvl="1"/>
            <a:endParaRPr lang="en-IE" sz="1600" dirty="0" smtClean="0"/>
          </a:p>
          <a:p>
            <a:r>
              <a:rPr lang="en-IE" sz="2000" dirty="0" smtClean="0"/>
              <a:t>Agricultural supports</a:t>
            </a:r>
          </a:p>
          <a:p>
            <a:pPr lvl="1"/>
            <a:r>
              <a:rPr lang="en-IE" sz="1800" dirty="0" smtClean="0"/>
              <a:t>A significant reduction in direct supports would offset any price increase in different trading scenarios</a:t>
            </a:r>
          </a:p>
          <a:p>
            <a:pPr lvl="1"/>
            <a:r>
              <a:rPr lang="en-IE" sz="1800" dirty="0" smtClean="0"/>
              <a:t>Reduction in income and farm viability across many sectors</a:t>
            </a:r>
          </a:p>
          <a:p>
            <a:pPr lvl="1"/>
            <a:r>
              <a:rPr lang="en-IE" sz="1800" dirty="0" smtClean="0"/>
              <a:t>Particularly vulnerable are the cattle and sheep sectors, mixed livestock and tillage (similar dependence on direct payments in Ireland)</a:t>
            </a:r>
          </a:p>
          <a:p>
            <a:pPr marL="0" indent="0">
              <a:buNone/>
            </a:pPr>
            <a:endParaRPr lang="en-IE" sz="2000" i="1" dirty="0"/>
          </a:p>
          <a:p>
            <a:pPr marL="0" indent="0">
              <a:buNone/>
            </a:pPr>
            <a:r>
              <a:rPr lang="en-IE" sz="1600" i="1" dirty="0" smtClean="0"/>
              <a:t>British Agriculture: The implications of a UK exit from the EU – May 2016</a:t>
            </a:r>
            <a:endParaRPr lang="en-IE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356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E" dirty="0" smtClean="0"/>
              <a:t>Other </a:t>
            </a:r>
            <a:r>
              <a:rPr lang="en-IE" dirty="0" smtClean="0"/>
              <a:t>Issues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3038"/>
            <a:ext cx="8229600" cy="4957763"/>
          </a:xfrm>
        </p:spPr>
        <p:txBody>
          <a:bodyPr/>
          <a:lstStyle/>
          <a:p>
            <a:r>
              <a:rPr lang="en-IE" sz="2200" dirty="0"/>
              <a:t>Animal Health</a:t>
            </a:r>
          </a:p>
          <a:p>
            <a:pPr lvl="1"/>
            <a:r>
              <a:rPr lang="en-IE" sz="2200" dirty="0"/>
              <a:t>Shared land border </a:t>
            </a:r>
            <a:endParaRPr lang="en-IE" sz="2200" dirty="0"/>
          </a:p>
          <a:p>
            <a:pPr lvl="1"/>
            <a:r>
              <a:rPr lang="en-IE" sz="2200" dirty="0"/>
              <a:t>Changes to trading relationship – new agreements required on animal movements, health certificates </a:t>
            </a:r>
            <a:r>
              <a:rPr lang="en-IE" sz="2200" dirty="0" err="1"/>
              <a:t>etc</a:t>
            </a:r>
            <a:r>
              <a:rPr lang="en-IE" sz="2200" dirty="0"/>
              <a:t>?</a:t>
            </a:r>
          </a:p>
          <a:p>
            <a:pPr lvl="1"/>
            <a:r>
              <a:rPr lang="en-IE" sz="2200" dirty="0"/>
              <a:t>Coherence </a:t>
            </a:r>
            <a:r>
              <a:rPr lang="en-IE" sz="2200" dirty="0"/>
              <a:t>in regulations and standards </a:t>
            </a:r>
            <a:r>
              <a:rPr lang="en-IE" sz="2200" dirty="0"/>
              <a:t>critical</a:t>
            </a:r>
          </a:p>
          <a:p>
            <a:pPr lvl="1"/>
            <a:endParaRPr lang="en-IE" sz="2200" dirty="0"/>
          </a:p>
          <a:p>
            <a:r>
              <a:rPr lang="en-IE" sz="2200" dirty="0"/>
              <a:t>Processing and labelling of EU/Non-EU ingredients</a:t>
            </a:r>
          </a:p>
          <a:p>
            <a:endParaRPr lang="en-IE" sz="2200" dirty="0"/>
          </a:p>
          <a:p>
            <a:r>
              <a:rPr lang="en-IE" sz="2400" dirty="0" smtClean="0"/>
              <a:t>Cross </a:t>
            </a:r>
            <a:r>
              <a:rPr lang="en-IE" sz="2400" dirty="0"/>
              <a:t>Border Farms</a:t>
            </a:r>
          </a:p>
          <a:p>
            <a:pPr lvl="1"/>
            <a:r>
              <a:rPr lang="en-IE" sz="2000" dirty="0"/>
              <a:t>Basic Payment Entitlements – other farm </a:t>
            </a:r>
            <a:r>
              <a:rPr lang="en-IE" sz="2000" dirty="0" smtClean="0"/>
              <a:t>schemes</a:t>
            </a:r>
          </a:p>
          <a:p>
            <a:pPr marL="457200" lvl="1" indent="0">
              <a:buNone/>
            </a:pPr>
            <a:endParaRPr lang="en-IE" sz="2200" dirty="0"/>
          </a:p>
          <a:p>
            <a:r>
              <a:rPr lang="en-IE" sz="2200" dirty="0" smtClean="0"/>
              <a:t>Cross-border movement of goods, services and people</a:t>
            </a:r>
          </a:p>
          <a:p>
            <a:pPr lvl="1"/>
            <a:r>
              <a:rPr lang="en-IE" sz="2200" dirty="0" smtClean="0"/>
              <a:t>Barriers must be minimised</a:t>
            </a:r>
          </a:p>
          <a:p>
            <a:pPr lvl="1"/>
            <a:endParaRPr lang="en-IE" sz="2200" dirty="0"/>
          </a:p>
          <a:p>
            <a:pPr lvl="1"/>
            <a:endParaRPr lang="en-IE" sz="2200" dirty="0" smtClean="0"/>
          </a:p>
          <a:p>
            <a:endParaRPr lang="en-IE" sz="1800" dirty="0" smtClean="0"/>
          </a:p>
          <a:p>
            <a:endParaRPr lang="en-IE" sz="1800" dirty="0"/>
          </a:p>
          <a:p>
            <a:endParaRPr lang="en-IE" sz="1800" dirty="0" smtClean="0"/>
          </a:p>
          <a:p>
            <a:endParaRPr lang="en-IE" sz="1800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804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Conclusion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400" dirty="0" smtClean="0"/>
              <a:t>Huge number of issues</a:t>
            </a:r>
          </a:p>
          <a:p>
            <a:endParaRPr lang="en-IE" sz="2400" dirty="0"/>
          </a:p>
          <a:p>
            <a:r>
              <a:rPr lang="en-IE" sz="2400" dirty="0" smtClean="0"/>
              <a:t>Greater political certainty is vital  - Economic </a:t>
            </a:r>
            <a:r>
              <a:rPr lang="en-IE" sz="2400" dirty="0"/>
              <a:t>issues will then work their way through. </a:t>
            </a:r>
          </a:p>
          <a:p>
            <a:pPr marL="0" indent="0">
              <a:buNone/>
            </a:pPr>
            <a:endParaRPr lang="en-IE" sz="2400" dirty="0"/>
          </a:p>
          <a:p>
            <a:r>
              <a:rPr lang="en-IE" sz="2400" dirty="0" smtClean="0"/>
              <a:t>Focus must be on:</a:t>
            </a:r>
          </a:p>
          <a:p>
            <a:pPr lvl="1"/>
            <a:r>
              <a:rPr lang="en-IE" sz="1800" dirty="0" smtClean="0"/>
              <a:t>Implementing </a:t>
            </a:r>
            <a:r>
              <a:rPr lang="en-IE" sz="1800" dirty="0"/>
              <a:t>measures to </a:t>
            </a:r>
            <a:r>
              <a:rPr lang="en-IE" sz="1800" dirty="0" smtClean="0"/>
              <a:t>tackle short-term </a:t>
            </a:r>
            <a:r>
              <a:rPr lang="en-IE" sz="1800" dirty="0"/>
              <a:t>impact </a:t>
            </a:r>
            <a:r>
              <a:rPr lang="en-IE" sz="1800" dirty="0" smtClean="0"/>
              <a:t>of </a:t>
            </a:r>
            <a:r>
              <a:rPr lang="en-IE" sz="1800" dirty="0"/>
              <a:t>exchange rate </a:t>
            </a:r>
            <a:r>
              <a:rPr lang="en-IE" sz="1800" dirty="0" smtClean="0"/>
              <a:t>volatility</a:t>
            </a:r>
          </a:p>
          <a:p>
            <a:pPr lvl="1"/>
            <a:r>
              <a:rPr lang="en-IE" sz="1800" dirty="0"/>
              <a:t>K</a:t>
            </a:r>
            <a:r>
              <a:rPr lang="en-IE" sz="1800" dirty="0" smtClean="0"/>
              <a:t>eeping the </a:t>
            </a:r>
            <a:r>
              <a:rPr lang="en-IE" sz="1800" dirty="0"/>
              <a:t>future trading relationship and certainty on the EU budget to the top of the Government and broader EU policy agenda. </a:t>
            </a:r>
            <a:endParaRPr lang="en-IE" sz="1800" dirty="0" smtClean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318E-594C-4DCF-9DD4-91FE1B45E1B6}" type="slidenum">
              <a:rPr lang="en-IE" smtClean="0"/>
              <a:t>11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349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883</Words>
  <Application>Microsoft Office PowerPoint</Application>
  <PresentationFormat>On-screen Show (4:3)</PresentationFormat>
  <Paragraphs>139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BREXIT Key issues for the agriculture sector</vt:lpstr>
      <vt:lpstr>Topics</vt:lpstr>
      <vt:lpstr>The Irish Agri-food sector </vt:lpstr>
      <vt:lpstr>Focus on Cross-border trade</vt:lpstr>
      <vt:lpstr>Short-term issues</vt:lpstr>
      <vt:lpstr>Longer Term - Future trading relationship</vt:lpstr>
      <vt:lpstr>Longer term -  Impact on EU Budget </vt:lpstr>
      <vt:lpstr>Longer Term – Agricultural Support outside the EU </vt:lpstr>
      <vt:lpstr>NFU study on potential BREXIT impact</vt:lpstr>
      <vt:lpstr>Other Issues</vt:lpstr>
      <vt:lpstr>Conclusion</vt:lpstr>
    </vt:vector>
  </TitlesOfParts>
  <Company>Spear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Barry Jordan</dc:creator>
  <cp:lastModifiedBy>Rowena Dwyer</cp:lastModifiedBy>
  <cp:revision>190</cp:revision>
  <cp:lastPrinted>2016-02-10T17:01:10Z</cp:lastPrinted>
  <dcterms:created xsi:type="dcterms:W3CDTF">2013-05-22T14:14:51Z</dcterms:created>
  <dcterms:modified xsi:type="dcterms:W3CDTF">2016-09-20T08:58:05Z</dcterms:modified>
</cp:coreProperties>
</file>